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Lst>
  <p:sldSz cy="5143500" cx="9144000"/>
  <p:notesSz cx="6858000" cy="9144000"/>
  <p:embeddedFontLst>
    <p:embeddedFont>
      <p:font typeface="Raleway"/>
      <p:regular r:id="rId30"/>
      <p:bold r:id="rId31"/>
      <p:italic r:id="rId32"/>
      <p:boldItalic r:id="rId33"/>
    </p:embeddedFont>
    <p:embeddedFont>
      <p:font typeface="Raleway Black"/>
      <p:bold r:id="rId34"/>
      <p:boldItalic r:id="rId35"/>
    </p:embeddedFont>
    <p:embeddedFont>
      <p:font typeface="EB Garamond"/>
      <p:regular r:id="rId36"/>
      <p:bold r:id="rId37"/>
      <p:italic r:id="rId38"/>
      <p:boldItalic r:id="rId39"/>
    </p:embeddedFont>
    <p:embeddedFont>
      <p:font typeface="Raleway Medium"/>
      <p:regular r:id="rId40"/>
      <p:bold r:id="rId41"/>
      <p:italic r:id="rId42"/>
      <p:boldItalic r:id="rId4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os="150">
          <p15:clr>
            <a:srgbClr val="9AA0A6"/>
          </p15:clr>
        </p15:guide>
        <p15:guide id="2" pos="5610">
          <p15:clr>
            <a:srgbClr val="9AA0A6"/>
          </p15:clr>
        </p15:guide>
        <p15:guide id="3" orient="horz" pos="170">
          <p15:clr>
            <a:srgbClr val="9AA0A6"/>
          </p15:clr>
        </p15:guide>
        <p15:guide id="4" orient="horz" pos="3070">
          <p15:clr>
            <a:srgbClr val="9AA0A6"/>
          </p15:clr>
        </p15:guide>
        <p15:guide id="5" pos="2880">
          <p15:clr>
            <a:srgbClr val="9AA0A6"/>
          </p15:clr>
        </p15:guide>
        <p15:guide id="6" pos="4245">
          <p15:clr>
            <a:srgbClr val="9AA0A6"/>
          </p15:clr>
        </p15:guide>
        <p15:guide id="7" pos="4927">
          <p15:clr>
            <a:srgbClr val="9AA0A6"/>
          </p15:clr>
        </p15:guide>
        <p15:guide id="8" pos="3562">
          <p15:clr>
            <a:srgbClr val="9AA0A6"/>
          </p15:clr>
        </p15:guide>
        <p15:guide id="9" pos="2276">
          <p15:clr>
            <a:srgbClr val="9AA0A6"/>
          </p15:clr>
        </p15:guide>
        <p15:guide id="10" orient="horz" pos="1043">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50"/>
        <p:guide pos="5610"/>
        <p:guide pos="170" orient="horz"/>
        <p:guide pos="3070" orient="horz"/>
        <p:guide pos="2880"/>
        <p:guide pos="4245"/>
        <p:guide pos="4927"/>
        <p:guide pos="3562"/>
        <p:guide pos="2276"/>
        <p:guide pos="1043"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alewayMedium-regular.fntdata"/><Relationship Id="rId20" Type="http://schemas.openxmlformats.org/officeDocument/2006/relationships/slide" Target="slides/slide15.xml"/><Relationship Id="rId42" Type="http://schemas.openxmlformats.org/officeDocument/2006/relationships/font" Target="fonts/RalewayMedium-italic.fntdata"/><Relationship Id="rId41" Type="http://schemas.openxmlformats.org/officeDocument/2006/relationships/font" Target="fonts/RalewayMedium-bold.fntdata"/><Relationship Id="rId22" Type="http://schemas.openxmlformats.org/officeDocument/2006/relationships/slide" Target="slides/slide17.xml"/><Relationship Id="rId21" Type="http://schemas.openxmlformats.org/officeDocument/2006/relationships/slide" Target="slides/slide16.xml"/><Relationship Id="rId43" Type="http://schemas.openxmlformats.org/officeDocument/2006/relationships/font" Target="fonts/RalewayMedium-boldItalic.fntdata"/><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aleway-bold.fntdata"/><Relationship Id="rId30" Type="http://schemas.openxmlformats.org/officeDocument/2006/relationships/font" Target="fonts/Raleway-regular.fntdata"/><Relationship Id="rId11" Type="http://schemas.openxmlformats.org/officeDocument/2006/relationships/slide" Target="slides/slide6.xml"/><Relationship Id="rId33" Type="http://schemas.openxmlformats.org/officeDocument/2006/relationships/font" Target="fonts/Raleway-boldItalic.fntdata"/><Relationship Id="rId10" Type="http://schemas.openxmlformats.org/officeDocument/2006/relationships/slide" Target="slides/slide5.xml"/><Relationship Id="rId32" Type="http://schemas.openxmlformats.org/officeDocument/2006/relationships/font" Target="fonts/Raleway-italic.fntdata"/><Relationship Id="rId13" Type="http://schemas.openxmlformats.org/officeDocument/2006/relationships/slide" Target="slides/slide8.xml"/><Relationship Id="rId35" Type="http://schemas.openxmlformats.org/officeDocument/2006/relationships/font" Target="fonts/RalewayBlack-boldItalic.fntdata"/><Relationship Id="rId12" Type="http://schemas.openxmlformats.org/officeDocument/2006/relationships/slide" Target="slides/slide7.xml"/><Relationship Id="rId34" Type="http://schemas.openxmlformats.org/officeDocument/2006/relationships/font" Target="fonts/RalewayBlack-bold.fntdata"/><Relationship Id="rId15" Type="http://schemas.openxmlformats.org/officeDocument/2006/relationships/slide" Target="slides/slide10.xml"/><Relationship Id="rId37" Type="http://schemas.openxmlformats.org/officeDocument/2006/relationships/font" Target="fonts/EBGaramond-bold.fntdata"/><Relationship Id="rId14" Type="http://schemas.openxmlformats.org/officeDocument/2006/relationships/slide" Target="slides/slide9.xml"/><Relationship Id="rId36" Type="http://schemas.openxmlformats.org/officeDocument/2006/relationships/font" Target="fonts/EBGaramond-regular.fntdata"/><Relationship Id="rId17" Type="http://schemas.openxmlformats.org/officeDocument/2006/relationships/slide" Target="slides/slide12.xml"/><Relationship Id="rId39" Type="http://schemas.openxmlformats.org/officeDocument/2006/relationships/font" Target="fonts/EBGaramond-boldItalic.fntdata"/><Relationship Id="rId16" Type="http://schemas.openxmlformats.org/officeDocument/2006/relationships/slide" Target="slides/slide11.xml"/><Relationship Id="rId38" Type="http://schemas.openxmlformats.org/officeDocument/2006/relationships/font" Target="fonts/EBGaramond-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1297fe559c8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1297fe559c8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12871d9ff12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12871d9ff12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12871d9ff12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12871d9ff12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129a9d5eedf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129a9d5eedf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11be2a57577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11be2a57577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12871d9ff12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12871d9ff12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12871d9ff12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12871d9ff12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12871d9ff12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12871d9ff12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12871d9ff12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12871d9ff12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1287b4be635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1287b4be635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287b4be63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287b4be63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1297fe559c8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1297fe559c8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12871d9ff12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12871d9ff12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1287b4be635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1287b4be635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129a9d5eedf_0_2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129a9d5eedf_0_2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12d9a005a6a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12d9a005a6a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12fb3ffb95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12fb3ffb95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1298f8ff8a3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1298f8ff8a3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11be2a57577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11be2a57577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129a9d5eedf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129a9d5eedf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129a9d5eedf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129a9d5eedf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129a9d5eedf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129a9d5eedf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12871d9ff12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12871d9ff12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129a9d5eedf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129a9d5eedf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2.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8.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1.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3.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5.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7.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7.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4.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6.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6.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9.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5.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0.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0.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grpSp>
        <p:nvGrpSpPr>
          <p:cNvPr id="54" name="Google Shape;54;p13"/>
          <p:cNvGrpSpPr/>
          <p:nvPr/>
        </p:nvGrpSpPr>
        <p:grpSpPr>
          <a:xfrm flipH="1" rot="-5400000">
            <a:off x="2548989" y="-761638"/>
            <a:ext cx="122017" cy="2530896"/>
            <a:chOff x="0" y="193025"/>
            <a:chExt cx="238500" cy="4257900"/>
          </a:xfrm>
        </p:grpSpPr>
        <p:sp>
          <p:nvSpPr>
            <p:cNvPr id="55" name="Google Shape;55;p13"/>
            <p:cNvSpPr/>
            <p:nvPr/>
          </p:nvSpPr>
          <p:spPr>
            <a:xfrm>
              <a:off x="0" y="193025"/>
              <a:ext cx="238500" cy="2781900"/>
            </a:xfrm>
            <a:prstGeom prst="rect">
              <a:avLst/>
            </a:prstGeom>
            <a:solidFill>
              <a:srgbClr val="ECDA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13"/>
            <p:cNvSpPr/>
            <p:nvPr/>
          </p:nvSpPr>
          <p:spPr>
            <a:xfrm>
              <a:off x="0" y="2974925"/>
              <a:ext cx="238500" cy="1476000"/>
            </a:xfrm>
            <a:prstGeom prst="rect">
              <a:avLst/>
            </a:prstGeom>
            <a:solidFill>
              <a:srgbClr val="9E97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13"/>
            <p:cNvSpPr/>
            <p:nvPr/>
          </p:nvSpPr>
          <p:spPr>
            <a:xfrm>
              <a:off x="0" y="4161100"/>
              <a:ext cx="238500" cy="124800"/>
            </a:xfrm>
            <a:prstGeom prst="rect">
              <a:avLst/>
            </a:prstGeom>
            <a:solidFill>
              <a:srgbClr val="ECE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 name="Google Shape;58;p13"/>
          <p:cNvSpPr txBox="1"/>
          <p:nvPr/>
        </p:nvSpPr>
        <p:spPr>
          <a:xfrm>
            <a:off x="1344550" y="1832850"/>
            <a:ext cx="3112500" cy="73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3600">
                <a:solidFill>
                  <a:srgbClr val="514A47"/>
                </a:solidFill>
                <a:latin typeface="Raleway Black"/>
                <a:ea typeface="Raleway Black"/>
                <a:cs typeface="Raleway Black"/>
                <a:sym typeface="Raleway Black"/>
              </a:rPr>
              <a:t>Industry</a:t>
            </a:r>
            <a:r>
              <a:rPr lang="en-GB" sz="3600">
                <a:solidFill>
                  <a:srgbClr val="514A47"/>
                </a:solidFill>
                <a:latin typeface="Raleway Black"/>
                <a:ea typeface="Raleway Black"/>
                <a:cs typeface="Raleway Black"/>
                <a:sym typeface="Raleway Black"/>
              </a:rPr>
              <a:t> 4.0</a:t>
            </a:r>
            <a:endParaRPr sz="3600">
              <a:solidFill>
                <a:srgbClr val="514A47"/>
              </a:solidFill>
              <a:latin typeface="Raleway Black"/>
              <a:ea typeface="Raleway Black"/>
              <a:cs typeface="Raleway Black"/>
              <a:sym typeface="Raleway Black"/>
            </a:endParaRPr>
          </a:p>
        </p:txBody>
      </p:sp>
      <p:sp>
        <p:nvSpPr>
          <p:cNvPr id="59" name="Google Shape;59;p13"/>
          <p:cNvSpPr txBox="1"/>
          <p:nvPr/>
        </p:nvSpPr>
        <p:spPr>
          <a:xfrm>
            <a:off x="1344550" y="3025925"/>
            <a:ext cx="4333500" cy="160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700">
                <a:solidFill>
                  <a:srgbClr val="514A47"/>
                </a:solidFill>
                <a:latin typeface="EB Garamond"/>
                <a:ea typeface="EB Garamond"/>
                <a:cs typeface="EB Garamond"/>
                <a:sym typeface="EB Garamond"/>
              </a:rPr>
              <a:t>Presentation</a:t>
            </a:r>
            <a:r>
              <a:rPr lang="en-GB" sz="1700">
                <a:solidFill>
                  <a:srgbClr val="514A47"/>
                </a:solidFill>
                <a:latin typeface="EB Garamond"/>
                <a:ea typeface="EB Garamond"/>
                <a:cs typeface="EB Garamond"/>
                <a:sym typeface="EB Garamond"/>
              </a:rPr>
              <a:t> by: Rohan Joydhar</a:t>
            </a:r>
            <a:endParaRPr sz="1700">
              <a:solidFill>
                <a:srgbClr val="514A47"/>
              </a:solidFill>
              <a:latin typeface="EB Garamond"/>
              <a:ea typeface="EB Garamond"/>
              <a:cs typeface="EB Garamond"/>
              <a:sym typeface="EB Garamond"/>
            </a:endParaRPr>
          </a:p>
          <a:p>
            <a:pPr indent="0" lvl="0" marL="0" rtl="0" algn="l">
              <a:spcBef>
                <a:spcPts val="0"/>
              </a:spcBef>
              <a:spcAft>
                <a:spcPts val="0"/>
              </a:spcAft>
              <a:buNone/>
            </a:pPr>
            <a:r>
              <a:rPr lang="en-GB" sz="1700">
                <a:solidFill>
                  <a:srgbClr val="514A47"/>
                </a:solidFill>
                <a:latin typeface="EB Garamond"/>
                <a:ea typeface="EB Garamond"/>
                <a:cs typeface="EB Garamond"/>
                <a:sym typeface="EB Garamond"/>
              </a:rPr>
              <a:t>Roll No: 251/18, Registration: 18053540012</a:t>
            </a:r>
            <a:endParaRPr sz="1700">
              <a:solidFill>
                <a:srgbClr val="514A47"/>
              </a:solidFill>
              <a:latin typeface="EB Garamond"/>
              <a:ea typeface="EB Garamond"/>
              <a:cs typeface="EB Garamond"/>
              <a:sym typeface="EB Garamond"/>
            </a:endParaRPr>
          </a:p>
          <a:p>
            <a:pPr indent="0" lvl="0" marL="0" rtl="0" algn="l">
              <a:spcBef>
                <a:spcPts val="0"/>
              </a:spcBef>
              <a:spcAft>
                <a:spcPts val="0"/>
              </a:spcAft>
              <a:buNone/>
            </a:pPr>
            <a:r>
              <a:rPr lang="en-GB" sz="1700">
                <a:solidFill>
                  <a:srgbClr val="514A47"/>
                </a:solidFill>
                <a:latin typeface="EB Garamond"/>
                <a:ea typeface="EB Garamond"/>
                <a:cs typeface="EB Garamond"/>
                <a:sym typeface="EB Garamond"/>
              </a:rPr>
              <a:t>B.Tech, 4th year, MME</a:t>
            </a:r>
            <a:endParaRPr sz="1700">
              <a:solidFill>
                <a:srgbClr val="514A47"/>
              </a:solidFill>
              <a:latin typeface="EB Garamond"/>
              <a:ea typeface="EB Garamond"/>
              <a:cs typeface="EB Garamond"/>
              <a:sym typeface="EB Garamond"/>
            </a:endParaRPr>
          </a:p>
          <a:p>
            <a:pPr indent="0" lvl="0" marL="0" rtl="0" algn="l">
              <a:spcBef>
                <a:spcPts val="0"/>
              </a:spcBef>
              <a:spcAft>
                <a:spcPts val="0"/>
              </a:spcAft>
              <a:buNone/>
            </a:pPr>
            <a:r>
              <a:rPr lang="en-GB" sz="1700">
                <a:solidFill>
                  <a:srgbClr val="514A47"/>
                </a:solidFill>
                <a:latin typeface="EB Garamond"/>
                <a:ea typeface="EB Garamond"/>
                <a:cs typeface="EB Garamond"/>
                <a:sym typeface="EB Garamond"/>
              </a:rPr>
              <a:t>Last edited: 27</a:t>
            </a:r>
            <a:r>
              <a:rPr baseline="30000" lang="en-GB" sz="1700">
                <a:solidFill>
                  <a:srgbClr val="514A47"/>
                </a:solidFill>
                <a:latin typeface="EB Garamond"/>
                <a:ea typeface="EB Garamond"/>
                <a:cs typeface="EB Garamond"/>
                <a:sym typeface="EB Garamond"/>
              </a:rPr>
              <a:t>th</a:t>
            </a:r>
            <a:r>
              <a:rPr baseline="30000" lang="en-GB" sz="1700">
                <a:solidFill>
                  <a:srgbClr val="514A47"/>
                </a:solidFill>
                <a:latin typeface="EB Garamond"/>
                <a:ea typeface="EB Garamond"/>
                <a:cs typeface="EB Garamond"/>
                <a:sym typeface="EB Garamond"/>
              </a:rPr>
              <a:t> </a:t>
            </a:r>
            <a:r>
              <a:rPr lang="en-GB" sz="1700">
                <a:solidFill>
                  <a:srgbClr val="514A47"/>
                </a:solidFill>
                <a:latin typeface="EB Garamond"/>
                <a:ea typeface="EB Garamond"/>
                <a:cs typeface="EB Garamond"/>
                <a:sym typeface="EB Garamond"/>
              </a:rPr>
              <a:t>May, 2022</a:t>
            </a:r>
            <a:endParaRPr sz="1700">
              <a:solidFill>
                <a:srgbClr val="514A47"/>
              </a:solidFill>
              <a:latin typeface="EB Garamond"/>
              <a:ea typeface="EB Garamond"/>
              <a:cs typeface="EB Garamond"/>
              <a:sym typeface="EB Garamond"/>
            </a:endParaRPr>
          </a:p>
          <a:p>
            <a:pPr indent="0" lvl="0" marL="0" rtl="0" algn="l">
              <a:spcBef>
                <a:spcPts val="0"/>
              </a:spcBef>
              <a:spcAft>
                <a:spcPts val="0"/>
              </a:spcAft>
              <a:buNone/>
            </a:pPr>
            <a:r>
              <a:rPr lang="en-GB" sz="1700">
                <a:solidFill>
                  <a:srgbClr val="514A47"/>
                </a:solidFill>
                <a:latin typeface="EB Garamond"/>
                <a:ea typeface="EB Garamond"/>
                <a:cs typeface="EB Garamond"/>
                <a:sym typeface="EB Garamond"/>
              </a:rPr>
              <a:t>Guided by: Dr. Ghanshyam Das</a:t>
            </a:r>
            <a:endParaRPr sz="1700">
              <a:solidFill>
                <a:srgbClr val="514A47"/>
              </a:solidFill>
              <a:latin typeface="EB Garamond"/>
              <a:ea typeface="EB Garamond"/>
              <a:cs typeface="EB Garamond"/>
              <a:sym typeface="EB Garamond"/>
            </a:endParaRPr>
          </a:p>
          <a:p>
            <a:pPr indent="0" lvl="0" marL="0" rtl="0" algn="l">
              <a:spcBef>
                <a:spcPts val="0"/>
              </a:spcBef>
              <a:spcAft>
                <a:spcPts val="0"/>
              </a:spcAft>
              <a:buNone/>
            </a:pPr>
            <a:r>
              <a:t/>
            </a:r>
            <a:endParaRPr sz="1700">
              <a:solidFill>
                <a:srgbClr val="514A47"/>
              </a:solidFill>
              <a:latin typeface="EB Garamond"/>
              <a:ea typeface="EB Garamond"/>
              <a:cs typeface="EB Garamond"/>
              <a:sym typeface="EB Garamond"/>
            </a:endParaRPr>
          </a:p>
        </p:txBody>
      </p:sp>
      <p:pic>
        <p:nvPicPr>
          <p:cNvPr id="60" name="Google Shape;60;p13"/>
          <p:cNvPicPr preferRelativeResize="0"/>
          <p:nvPr/>
        </p:nvPicPr>
        <p:blipFill>
          <a:blip r:embed="rId3">
            <a:alphaModFix/>
          </a:blip>
          <a:stretch>
            <a:fillRect/>
          </a:stretch>
        </p:blipFill>
        <p:spPr>
          <a:xfrm>
            <a:off x="5995150" y="564825"/>
            <a:ext cx="2530900" cy="2770927"/>
          </a:xfrm>
          <a:prstGeom prst="rect">
            <a:avLst/>
          </a:prstGeom>
          <a:noFill/>
          <a:ln>
            <a:noFill/>
          </a:ln>
          <a:effectLst>
            <a:outerShdw blurRad="57150" rotWithShape="0" algn="bl" dir="1560000" dist="104775">
              <a:srgbClr val="9E9791">
                <a:alpha val="14000"/>
              </a:srgbClr>
            </a:outerShdw>
          </a:effectLst>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9"/>
                                        </p:tgtEl>
                                        <p:attrNameLst>
                                          <p:attrName>style.visibility</p:attrName>
                                        </p:attrNameLst>
                                      </p:cBhvr>
                                      <p:to>
                                        <p:strVal val="visible"/>
                                      </p:to>
                                    </p:set>
                                    <p:animEffect filter="fade" transition="in">
                                      <p:cBhvr>
                                        <p:cTn dur="1000"/>
                                        <p:tgtEl>
                                          <p:spTgt spid="5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2"/>
          <p:cNvSpPr/>
          <p:nvPr/>
        </p:nvSpPr>
        <p:spPr>
          <a:xfrm>
            <a:off x="4529854" y="890575"/>
            <a:ext cx="84300" cy="1150800"/>
          </a:xfrm>
          <a:prstGeom prst="rect">
            <a:avLst/>
          </a:prstGeom>
          <a:solidFill>
            <a:srgbClr val="9E97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22"/>
          <p:cNvSpPr txBox="1"/>
          <p:nvPr/>
        </p:nvSpPr>
        <p:spPr>
          <a:xfrm>
            <a:off x="865075" y="272700"/>
            <a:ext cx="3490800" cy="206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514A47"/>
                </a:solidFill>
                <a:latin typeface="Raleway Medium"/>
                <a:ea typeface="Raleway Medium"/>
                <a:cs typeface="Raleway Medium"/>
                <a:sym typeface="Raleway Medium"/>
              </a:rPr>
              <a:t>Industry 4.0 is revolutionizing the way companies manufacture, improve and distribute their products. Manufacturers are integrating new technologies, including </a:t>
            </a:r>
            <a:r>
              <a:rPr b="1" lang="en-GB">
                <a:solidFill>
                  <a:srgbClr val="514A47"/>
                </a:solidFill>
                <a:latin typeface="Raleway"/>
                <a:ea typeface="Raleway"/>
                <a:cs typeface="Raleway"/>
                <a:sym typeface="Raleway"/>
              </a:rPr>
              <a:t>Internet of Things</a:t>
            </a:r>
            <a:r>
              <a:rPr lang="en-GB">
                <a:solidFill>
                  <a:srgbClr val="514A47"/>
                </a:solidFill>
                <a:latin typeface="Raleway Medium"/>
                <a:ea typeface="Raleway Medium"/>
                <a:cs typeface="Raleway Medium"/>
                <a:sym typeface="Raleway Medium"/>
              </a:rPr>
              <a:t> (IoT), cloud computing &amp; analytics, </a:t>
            </a:r>
            <a:r>
              <a:rPr b="1" lang="en-GB">
                <a:solidFill>
                  <a:srgbClr val="9E9791"/>
                </a:solidFill>
                <a:latin typeface="Raleway"/>
                <a:ea typeface="Raleway"/>
                <a:cs typeface="Raleway"/>
                <a:sym typeface="Raleway"/>
              </a:rPr>
              <a:t>AI</a:t>
            </a:r>
            <a:r>
              <a:rPr lang="en-GB">
                <a:solidFill>
                  <a:srgbClr val="9E9791"/>
                </a:solidFill>
                <a:latin typeface="Raleway Medium"/>
                <a:ea typeface="Raleway Medium"/>
                <a:cs typeface="Raleway Medium"/>
                <a:sym typeface="Raleway Medium"/>
              </a:rPr>
              <a:t> </a:t>
            </a:r>
            <a:r>
              <a:rPr lang="en-GB">
                <a:solidFill>
                  <a:srgbClr val="514A47"/>
                </a:solidFill>
                <a:latin typeface="Raleway Medium"/>
                <a:ea typeface="Raleway Medium"/>
                <a:cs typeface="Raleway Medium"/>
                <a:sym typeface="Raleway Medium"/>
              </a:rPr>
              <a:t>&amp; </a:t>
            </a:r>
            <a:r>
              <a:rPr b="1" lang="en-GB">
                <a:solidFill>
                  <a:srgbClr val="9E9791"/>
                </a:solidFill>
                <a:latin typeface="Raleway"/>
                <a:ea typeface="Raleway"/>
                <a:cs typeface="Raleway"/>
                <a:sym typeface="Raleway"/>
              </a:rPr>
              <a:t>ML</a:t>
            </a:r>
            <a:r>
              <a:rPr lang="en-GB">
                <a:solidFill>
                  <a:srgbClr val="514A47"/>
                </a:solidFill>
                <a:latin typeface="Raleway Medium"/>
                <a:ea typeface="Raleway Medium"/>
                <a:cs typeface="Raleway Medium"/>
                <a:sym typeface="Raleway Medium"/>
              </a:rPr>
              <a:t> into their production facilities &amp; throughout their operations.</a:t>
            </a:r>
            <a:endParaRPr>
              <a:solidFill>
                <a:srgbClr val="514A47"/>
              </a:solidFill>
              <a:latin typeface="Raleway Medium"/>
              <a:ea typeface="Raleway Medium"/>
              <a:cs typeface="Raleway Medium"/>
              <a:sym typeface="Raleway Medium"/>
            </a:endParaRPr>
          </a:p>
        </p:txBody>
      </p:sp>
      <p:sp>
        <p:nvSpPr>
          <p:cNvPr id="142" name="Google Shape;142;p22"/>
          <p:cNvSpPr txBox="1"/>
          <p:nvPr/>
        </p:nvSpPr>
        <p:spPr>
          <a:xfrm>
            <a:off x="864975" y="2341500"/>
            <a:ext cx="3490800" cy="253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514A47"/>
                </a:solidFill>
                <a:latin typeface="Raleway Medium"/>
                <a:ea typeface="Raleway Medium"/>
                <a:cs typeface="Raleway Medium"/>
                <a:sym typeface="Raleway Medium"/>
              </a:rPr>
              <a:t>These smart factories are equipped with advanced sensors, embedded software and robotics that collect and analyze data &amp; allow for better decision making. Even higher value is created when data from production operations is combined with operational data from </a:t>
            </a:r>
            <a:r>
              <a:rPr b="1" lang="en-GB">
                <a:solidFill>
                  <a:srgbClr val="514A47"/>
                </a:solidFill>
                <a:latin typeface="Raleway"/>
                <a:ea typeface="Raleway"/>
                <a:cs typeface="Raleway"/>
                <a:sym typeface="Raleway"/>
              </a:rPr>
              <a:t>ERP</a:t>
            </a:r>
            <a:r>
              <a:rPr lang="en-GB">
                <a:solidFill>
                  <a:srgbClr val="514A47"/>
                </a:solidFill>
                <a:latin typeface="Raleway Medium"/>
                <a:ea typeface="Raleway Medium"/>
                <a:cs typeface="Raleway Medium"/>
                <a:sym typeface="Raleway Medium"/>
              </a:rPr>
              <a:t>, </a:t>
            </a:r>
            <a:r>
              <a:rPr b="1" lang="en-GB">
                <a:solidFill>
                  <a:srgbClr val="9E9791"/>
                </a:solidFill>
                <a:latin typeface="Raleway"/>
                <a:ea typeface="Raleway"/>
                <a:cs typeface="Raleway"/>
                <a:sym typeface="Raleway"/>
              </a:rPr>
              <a:t>supply chain</a:t>
            </a:r>
            <a:r>
              <a:rPr lang="en-GB">
                <a:solidFill>
                  <a:srgbClr val="514A47"/>
                </a:solidFill>
                <a:latin typeface="Raleway Medium"/>
                <a:ea typeface="Raleway Medium"/>
                <a:cs typeface="Raleway Medium"/>
                <a:sym typeface="Raleway Medium"/>
              </a:rPr>
              <a:t>, </a:t>
            </a:r>
            <a:r>
              <a:rPr b="1" lang="en-GB">
                <a:solidFill>
                  <a:srgbClr val="ECDACE"/>
                </a:solidFill>
                <a:latin typeface="Raleway"/>
                <a:ea typeface="Raleway"/>
                <a:cs typeface="Raleway"/>
                <a:sym typeface="Raleway"/>
              </a:rPr>
              <a:t>customer service</a:t>
            </a:r>
            <a:r>
              <a:rPr lang="en-GB">
                <a:solidFill>
                  <a:srgbClr val="514A47"/>
                </a:solidFill>
                <a:latin typeface="Raleway Medium"/>
                <a:ea typeface="Raleway Medium"/>
                <a:cs typeface="Raleway Medium"/>
                <a:sym typeface="Raleway Medium"/>
              </a:rPr>
              <a:t> and other enterprise systems to create whole new levels of visibility &amp; insight from previously siloed information.</a:t>
            </a:r>
            <a:endParaRPr>
              <a:solidFill>
                <a:srgbClr val="514A47"/>
              </a:solidFill>
              <a:latin typeface="Raleway Medium"/>
              <a:ea typeface="Raleway Medium"/>
              <a:cs typeface="Raleway Medium"/>
              <a:sym typeface="Raleway Medium"/>
            </a:endParaRPr>
          </a:p>
        </p:txBody>
      </p:sp>
      <p:sp>
        <p:nvSpPr>
          <p:cNvPr id="143" name="Google Shape;143;p22"/>
          <p:cNvSpPr txBox="1"/>
          <p:nvPr/>
        </p:nvSpPr>
        <p:spPr>
          <a:xfrm>
            <a:off x="5228125" y="263275"/>
            <a:ext cx="3677400" cy="461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514A47"/>
                </a:solidFill>
                <a:latin typeface="Raleway Medium"/>
                <a:ea typeface="Raleway Medium"/>
                <a:cs typeface="Raleway Medium"/>
                <a:sym typeface="Raleway Medium"/>
              </a:rPr>
              <a:t>This digital technologies lead to increased </a:t>
            </a:r>
            <a:r>
              <a:rPr b="1" lang="en-GB">
                <a:solidFill>
                  <a:srgbClr val="514A47"/>
                </a:solidFill>
                <a:latin typeface="Raleway"/>
                <a:ea typeface="Raleway"/>
                <a:cs typeface="Raleway"/>
                <a:sym typeface="Raleway"/>
              </a:rPr>
              <a:t>automation</a:t>
            </a:r>
            <a:r>
              <a:rPr lang="en-GB">
                <a:solidFill>
                  <a:srgbClr val="514A47"/>
                </a:solidFill>
                <a:latin typeface="Raleway Medium"/>
                <a:ea typeface="Raleway Medium"/>
                <a:cs typeface="Raleway Medium"/>
                <a:sym typeface="Raleway Medium"/>
              </a:rPr>
              <a:t>, predictive maintenance, self-optimization of process improvements &amp; above all, a new level of efficiencies &amp; responsiveness to customers not previously possible.</a:t>
            </a:r>
            <a:endParaRPr>
              <a:solidFill>
                <a:srgbClr val="514A47"/>
              </a:solidFill>
              <a:latin typeface="Raleway Medium"/>
              <a:ea typeface="Raleway Medium"/>
              <a:cs typeface="Raleway Medium"/>
              <a:sym typeface="Raleway Medium"/>
            </a:endParaRPr>
          </a:p>
          <a:p>
            <a:pPr indent="0" lvl="0" marL="0" rtl="0" algn="l">
              <a:spcBef>
                <a:spcPts val="0"/>
              </a:spcBef>
              <a:spcAft>
                <a:spcPts val="0"/>
              </a:spcAft>
              <a:buNone/>
            </a:pPr>
            <a:r>
              <a:t/>
            </a:r>
            <a:endParaRPr>
              <a:solidFill>
                <a:srgbClr val="514A47"/>
              </a:solidFill>
              <a:latin typeface="Raleway Medium"/>
              <a:ea typeface="Raleway Medium"/>
              <a:cs typeface="Raleway Medium"/>
              <a:sym typeface="Raleway Medium"/>
            </a:endParaRPr>
          </a:p>
          <a:p>
            <a:pPr indent="0" lvl="0" marL="0" rtl="0" algn="l">
              <a:spcBef>
                <a:spcPts val="0"/>
              </a:spcBef>
              <a:spcAft>
                <a:spcPts val="0"/>
              </a:spcAft>
              <a:buNone/>
            </a:pPr>
            <a:r>
              <a:rPr lang="en-GB">
                <a:solidFill>
                  <a:srgbClr val="514A47"/>
                </a:solidFill>
                <a:latin typeface="Raleway Medium"/>
                <a:ea typeface="Raleway Medium"/>
                <a:cs typeface="Raleway Medium"/>
                <a:sym typeface="Raleway Medium"/>
              </a:rPr>
              <a:t>Developing smart factories provides an incredible opportunity for the manufacturing industry to enter the fourth industrial revolution. Analyzing the large amounts of </a:t>
            </a:r>
            <a:r>
              <a:rPr b="1" lang="en-GB">
                <a:solidFill>
                  <a:srgbClr val="514A47"/>
                </a:solidFill>
                <a:latin typeface="Raleway"/>
                <a:ea typeface="Raleway"/>
                <a:cs typeface="Raleway"/>
                <a:sym typeface="Raleway"/>
              </a:rPr>
              <a:t>big data</a:t>
            </a:r>
            <a:r>
              <a:rPr lang="en-GB">
                <a:solidFill>
                  <a:srgbClr val="514A47"/>
                </a:solidFill>
                <a:latin typeface="Raleway Medium"/>
                <a:ea typeface="Raleway Medium"/>
                <a:cs typeface="Raleway Medium"/>
                <a:sym typeface="Raleway Medium"/>
              </a:rPr>
              <a:t> collected from sensors on the factory floor ensures </a:t>
            </a:r>
            <a:r>
              <a:rPr b="1" lang="en-GB">
                <a:solidFill>
                  <a:srgbClr val="514A47"/>
                </a:solidFill>
                <a:latin typeface="Raleway"/>
                <a:ea typeface="Raleway"/>
                <a:cs typeface="Raleway"/>
                <a:sym typeface="Raleway"/>
              </a:rPr>
              <a:t>real-time visibility</a:t>
            </a:r>
            <a:r>
              <a:rPr lang="en-GB">
                <a:solidFill>
                  <a:srgbClr val="514A47"/>
                </a:solidFill>
                <a:latin typeface="Raleway Medium"/>
                <a:ea typeface="Raleway Medium"/>
                <a:cs typeface="Raleway Medium"/>
                <a:sym typeface="Raleway Medium"/>
              </a:rPr>
              <a:t> of manufacturing assets &amp; can provide tools for performing </a:t>
            </a:r>
            <a:r>
              <a:rPr b="1" lang="en-GB">
                <a:solidFill>
                  <a:srgbClr val="9E9791"/>
                </a:solidFill>
                <a:latin typeface="Raleway"/>
                <a:ea typeface="Raleway"/>
                <a:cs typeface="Raleway"/>
                <a:sym typeface="Raleway"/>
              </a:rPr>
              <a:t>predictive maintenance</a:t>
            </a:r>
            <a:r>
              <a:rPr lang="en-GB">
                <a:solidFill>
                  <a:srgbClr val="514A47"/>
                </a:solidFill>
                <a:latin typeface="Raleway Medium"/>
                <a:ea typeface="Raleway Medium"/>
                <a:cs typeface="Raleway Medium"/>
                <a:sym typeface="Raleway Medium"/>
              </a:rPr>
              <a:t> in order to minimize equipment </a:t>
            </a:r>
            <a:r>
              <a:rPr b="1" lang="en-GB">
                <a:solidFill>
                  <a:srgbClr val="ECDACE"/>
                </a:solidFill>
                <a:latin typeface="Raleway"/>
                <a:ea typeface="Raleway"/>
                <a:cs typeface="Raleway"/>
                <a:sym typeface="Raleway"/>
              </a:rPr>
              <a:t>downtime</a:t>
            </a:r>
            <a:r>
              <a:rPr lang="en-GB">
                <a:solidFill>
                  <a:srgbClr val="514A47"/>
                </a:solidFill>
                <a:latin typeface="Raleway Medium"/>
                <a:ea typeface="Raleway Medium"/>
                <a:cs typeface="Raleway Medium"/>
                <a:sym typeface="Raleway Medium"/>
              </a:rPr>
              <a:t>.</a:t>
            </a:r>
            <a:endParaRPr>
              <a:solidFill>
                <a:srgbClr val="514A47"/>
              </a:solidFill>
              <a:latin typeface="Raleway Medium"/>
              <a:ea typeface="Raleway Medium"/>
              <a:cs typeface="Raleway Medium"/>
              <a:sym typeface="Raleway Medium"/>
            </a:endParaRPr>
          </a:p>
        </p:txBody>
      </p:sp>
      <p:sp>
        <p:nvSpPr>
          <p:cNvPr id="144" name="Google Shape;144;p22"/>
          <p:cNvSpPr/>
          <p:nvPr/>
        </p:nvSpPr>
        <p:spPr>
          <a:xfrm>
            <a:off x="357375" y="272700"/>
            <a:ext cx="507600" cy="507600"/>
          </a:xfrm>
          <a:prstGeom prst="ellipse">
            <a:avLst/>
          </a:prstGeom>
          <a:solidFill>
            <a:srgbClr val="ECDACE"/>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GB" sz="2400">
                <a:solidFill>
                  <a:srgbClr val="9E9791"/>
                </a:solidFill>
                <a:latin typeface="Raleway"/>
                <a:ea typeface="Raleway"/>
                <a:cs typeface="Raleway"/>
                <a:sym typeface="Raleway"/>
              </a:rPr>
              <a:t>1</a:t>
            </a:r>
            <a:endParaRPr sz="2400">
              <a:solidFill>
                <a:srgbClr val="9E9791"/>
              </a:solidFill>
              <a:latin typeface="Raleway"/>
              <a:ea typeface="Raleway"/>
              <a:cs typeface="Raleway"/>
              <a:sym typeface="Raleway"/>
            </a:endParaRPr>
          </a:p>
        </p:txBody>
      </p:sp>
      <p:sp>
        <p:nvSpPr>
          <p:cNvPr id="145" name="Google Shape;145;p22"/>
          <p:cNvSpPr/>
          <p:nvPr/>
        </p:nvSpPr>
        <p:spPr>
          <a:xfrm>
            <a:off x="357375" y="2341500"/>
            <a:ext cx="507600" cy="507600"/>
          </a:xfrm>
          <a:prstGeom prst="ellipse">
            <a:avLst/>
          </a:prstGeom>
          <a:solidFill>
            <a:srgbClr val="ECDACE"/>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GB" sz="2400">
                <a:solidFill>
                  <a:srgbClr val="9E9791"/>
                </a:solidFill>
                <a:latin typeface="Raleway"/>
                <a:ea typeface="Raleway"/>
                <a:cs typeface="Raleway"/>
                <a:sym typeface="Raleway"/>
              </a:rPr>
              <a:t>2</a:t>
            </a:r>
            <a:endParaRPr sz="2400">
              <a:solidFill>
                <a:srgbClr val="9E9791"/>
              </a:solidFill>
              <a:latin typeface="Raleway"/>
              <a:ea typeface="Raleway"/>
              <a:cs typeface="Raleway"/>
              <a:sym typeface="Raleway"/>
            </a:endParaRPr>
          </a:p>
        </p:txBody>
      </p:sp>
      <p:sp>
        <p:nvSpPr>
          <p:cNvPr id="146" name="Google Shape;146;p22"/>
          <p:cNvSpPr/>
          <p:nvPr/>
        </p:nvSpPr>
        <p:spPr>
          <a:xfrm>
            <a:off x="4720525" y="272700"/>
            <a:ext cx="507600" cy="507600"/>
          </a:xfrm>
          <a:prstGeom prst="ellipse">
            <a:avLst/>
          </a:prstGeom>
          <a:solidFill>
            <a:srgbClr val="ECDACE"/>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GB" sz="2400">
                <a:solidFill>
                  <a:srgbClr val="9E9791"/>
                </a:solidFill>
                <a:latin typeface="Raleway"/>
                <a:ea typeface="Raleway"/>
                <a:cs typeface="Raleway"/>
                <a:sym typeface="Raleway"/>
              </a:rPr>
              <a:t>3</a:t>
            </a:r>
            <a:endParaRPr sz="2400">
              <a:solidFill>
                <a:srgbClr val="9E9791"/>
              </a:solidFill>
              <a:latin typeface="Raleway"/>
              <a:ea typeface="Raleway"/>
              <a:cs typeface="Raleway"/>
              <a:sym typeface="Raleway"/>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4"/>
                                        </p:tgtEl>
                                        <p:attrNameLst>
                                          <p:attrName>style.visibility</p:attrName>
                                        </p:attrNameLst>
                                      </p:cBhvr>
                                      <p:to>
                                        <p:strVal val="visible"/>
                                      </p:to>
                                    </p:set>
                                    <p:animEffect filter="fade" transition="in">
                                      <p:cBhvr>
                                        <p:cTn dur="1000"/>
                                        <p:tgtEl>
                                          <p:spTgt spid="144"/>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41"/>
                                        </p:tgtEl>
                                        <p:attrNameLst>
                                          <p:attrName>style.visibility</p:attrName>
                                        </p:attrNameLst>
                                      </p:cBhvr>
                                      <p:to>
                                        <p:strVal val="visible"/>
                                      </p:to>
                                    </p:set>
                                    <p:animEffect filter="fade" transition="in">
                                      <p:cBhvr>
                                        <p:cTn dur="1000"/>
                                        <p:tgtEl>
                                          <p:spTgt spid="14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5"/>
                                        </p:tgtEl>
                                        <p:attrNameLst>
                                          <p:attrName>style.visibility</p:attrName>
                                        </p:attrNameLst>
                                      </p:cBhvr>
                                      <p:to>
                                        <p:strVal val="visible"/>
                                      </p:to>
                                    </p:set>
                                    <p:animEffect filter="fade" transition="in">
                                      <p:cBhvr>
                                        <p:cTn dur="1000"/>
                                        <p:tgtEl>
                                          <p:spTgt spid="145"/>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42"/>
                                        </p:tgtEl>
                                        <p:attrNameLst>
                                          <p:attrName>style.visibility</p:attrName>
                                        </p:attrNameLst>
                                      </p:cBhvr>
                                      <p:to>
                                        <p:strVal val="visible"/>
                                      </p:to>
                                    </p:set>
                                    <p:animEffect filter="fade" transition="in">
                                      <p:cBhvr>
                                        <p:cTn dur="1000"/>
                                        <p:tgtEl>
                                          <p:spTgt spid="14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6"/>
                                        </p:tgtEl>
                                        <p:attrNameLst>
                                          <p:attrName>style.visibility</p:attrName>
                                        </p:attrNameLst>
                                      </p:cBhvr>
                                      <p:to>
                                        <p:strVal val="visible"/>
                                      </p:to>
                                    </p:set>
                                    <p:animEffect filter="fade" transition="in">
                                      <p:cBhvr>
                                        <p:cTn dur="1000"/>
                                        <p:tgtEl>
                                          <p:spTgt spid="146"/>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43">
                                            <p:txEl>
                                              <p:pRg end="0" st="0"/>
                                            </p:txEl>
                                          </p:spTgt>
                                        </p:tgtEl>
                                        <p:attrNameLst>
                                          <p:attrName>style.visibility</p:attrName>
                                        </p:attrNameLst>
                                      </p:cBhvr>
                                      <p:to>
                                        <p:strVal val="visible"/>
                                      </p:to>
                                    </p:set>
                                    <p:animEffect filter="fade" transition="in">
                                      <p:cBhvr>
                                        <p:cTn dur="1000"/>
                                        <p:tgtEl>
                                          <p:spTgt spid="143">
                                            <p:txEl>
                                              <p:pRg end="0" st="0"/>
                                            </p:txEl>
                                          </p:spTgt>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143">
                                            <p:txEl>
                                              <p:pRg end="1" st="1"/>
                                            </p:txEl>
                                          </p:spTgt>
                                        </p:tgtEl>
                                        <p:attrNameLst>
                                          <p:attrName>style.visibility</p:attrName>
                                        </p:attrNameLst>
                                      </p:cBhvr>
                                      <p:to>
                                        <p:strVal val="visible"/>
                                      </p:to>
                                    </p:set>
                                    <p:animEffect filter="fade" transition="in">
                                      <p:cBhvr>
                                        <p:cTn dur="1000"/>
                                        <p:tgtEl>
                                          <p:spTgt spid="143">
                                            <p:txEl>
                                              <p:pRg end="1" st="1"/>
                                            </p:txEl>
                                          </p:spTgt>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143">
                                            <p:txEl>
                                              <p:pRg end="2" st="2"/>
                                            </p:txEl>
                                          </p:spTgt>
                                        </p:tgtEl>
                                        <p:attrNameLst>
                                          <p:attrName>style.visibility</p:attrName>
                                        </p:attrNameLst>
                                      </p:cBhvr>
                                      <p:to>
                                        <p:strVal val="visible"/>
                                      </p:to>
                                    </p:set>
                                    <p:animEffect filter="fade" transition="in">
                                      <p:cBhvr>
                                        <p:cTn dur="1000"/>
                                        <p:tgtEl>
                                          <p:spTgt spid="143">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3"/>
          <p:cNvSpPr/>
          <p:nvPr/>
        </p:nvSpPr>
        <p:spPr>
          <a:xfrm>
            <a:off x="4529854" y="890575"/>
            <a:ext cx="84300" cy="1150800"/>
          </a:xfrm>
          <a:prstGeom prst="rect">
            <a:avLst/>
          </a:prstGeom>
          <a:solidFill>
            <a:srgbClr val="9E97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23"/>
          <p:cNvSpPr txBox="1"/>
          <p:nvPr/>
        </p:nvSpPr>
        <p:spPr>
          <a:xfrm>
            <a:off x="5228125" y="263275"/>
            <a:ext cx="3677400" cy="461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514A47"/>
                </a:solidFill>
                <a:latin typeface="Raleway Medium"/>
                <a:ea typeface="Raleway Medium"/>
                <a:cs typeface="Raleway Medium"/>
                <a:sym typeface="Raleway Medium"/>
              </a:rPr>
              <a:t>Using high-tech IoT devices in smart factories leads to higher productivity and improved quality. Replacing manual inspection business models with AI-powered visual insights reduces manufacturing errors and saves money &amp; time. With minimal investment, quality control personnel can set up a smart phone connected to the cloud to </a:t>
            </a:r>
            <a:r>
              <a:rPr b="1" lang="en-GB">
                <a:solidFill>
                  <a:srgbClr val="9E9791"/>
                </a:solidFill>
                <a:latin typeface="Raleway"/>
                <a:ea typeface="Raleway"/>
                <a:cs typeface="Raleway"/>
                <a:sym typeface="Raleway"/>
              </a:rPr>
              <a:t>monitor</a:t>
            </a:r>
            <a:r>
              <a:rPr lang="en-GB">
                <a:solidFill>
                  <a:srgbClr val="514A47"/>
                </a:solidFill>
                <a:latin typeface="Raleway Medium"/>
                <a:ea typeface="Raleway Medium"/>
                <a:cs typeface="Raleway Medium"/>
                <a:sym typeface="Raleway Medium"/>
              </a:rPr>
              <a:t> manufacturing processes from virtually anywhere. By applying </a:t>
            </a:r>
            <a:r>
              <a:rPr b="1" lang="en-GB">
                <a:solidFill>
                  <a:srgbClr val="514A47"/>
                </a:solidFill>
                <a:latin typeface="Raleway"/>
                <a:ea typeface="Raleway"/>
                <a:cs typeface="Raleway"/>
                <a:sym typeface="Raleway"/>
              </a:rPr>
              <a:t>machine learning</a:t>
            </a:r>
            <a:r>
              <a:rPr lang="en-GB">
                <a:solidFill>
                  <a:srgbClr val="514A47"/>
                </a:solidFill>
                <a:latin typeface="Raleway Medium"/>
                <a:ea typeface="Raleway Medium"/>
                <a:cs typeface="Raleway Medium"/>
                <a:sym typeface="Raleway Medium"/>
              </a:rPr>
              <a:t> algorithms, manufacturers can detect </a:t>
            </a:r>
            <a:r>
              <a:rPr b="1" lang="en-GB">
                <a:solidFill>
                  <a:srgbClr val="9E9791"/>
                </a:solidFill>
                <a:latin typeface="Raleway"/>
                <a:ea typeface="Raleway"/>
                <a:cs typeface="Raleway"/>
                <a:sym typeface="Raleway"/>
              </a:rPr>
              <a:t>errors</a:t>
            </a:r>
            <a:r>
              <a:rPr lang="en-GB">
                <a:solidFill>
                  <a:srgbClr val="514A47"/>
                </a:solidFill>
                <a:latin typeface="Raleway Medium"/>
                <a:ea typeface="Raleway Medium"/>
                <a:cs typeface="Raleway Medium"/>
                <a:sym typeface="Raleway Medium"/>
              </a:rPr>
              <a:t> immediately, rather than at later stages when repair work is more expensive.</a:t>
            </a:r>
            <a:endParaRPr>
              <a:solidFill>
                <a:srgbClr val="514A47"/>
              </a:solidFill>
              <a:latin typeface="Raleway Medium"/>
              <a:ea typeface="Raleway Medium"/>
              <a:cs typeface="Raleway Medium"/>
              <a:sym typeface="Raleway Medium"/>
            </a:endParaRPr>
          </a:p>
          <a:p>
            <a:pPr indent="0" lvl="0" marL="0" rtl="0" algn="l">
              <a:spcBef>
                <a:spcPts val="0"/>
              </a:spcBef>
              <a:spcAft>
                <a:spcPts val="0"/>
              </a:spcAft>
              <a:buNone/>
            </a:pPr>
            <a:r>
              <a:rPr lang="en-GB">
                <a:solidFill>
                  <a:srgbClr val="514A47"/>
                </a:solidFill>
                <a:latin typeface="Raleway Medium"/>
                <a:ea typeface="Raleway Medium"/>
                <a:cs typeface="Raleway Medium"/>
                <a:sym typeface="Raleway Medium"/>
              </a:rPr>
              <a:t>Industry 4.0 concepts and technologies can be applied across all types of industrial companies, including </a:t>
            </a:r>
            <a:r>
              <a:rPr b="1" lang="en-GB">
                <a:solidFill>
                  <a:srgbClr val="514A47"/>
                </a:solidFill>
                <a:latin typeface="Raleway"/>
                <a:ea typeface="Raleway"/>
                <a:cs typeface="Raleway"/>
                <a:sym typeface="Raleway"/>
              </a:rPr>
              <a:t>discrete </a:t>
            </a:r>
            <a:r>
              <a:rPr lang="en-GB">
                <a:solidFill>
                  <a:srgbClr val="514A47"/>
                </a:solidFill>
                <a:latin typeface="Raleway Medium"/>
                <a:ea typeface="Raleway Medium"/>
                <a:cs typeface="Raleway Medium"/>
                <a:sym typeface="Raleway Medium"/>
              </a:rPr>
              <a:t>&amp;</a:t>
            </a:r>
            <a:r>
              <a:rPr b="1" lang="en-GB">
                <a:solidFill>
                  <a:srgbClr val="514A47"/>
                </a:solidFill>
                <a:latin typeface="Raleway"/>
                <a:ea typeface="Raleway"/>
                <a:cs typeface="Raleway"/>
                <a:sym typeface="Raleway"/>
              </a:rPr>
              <a:t> </a:t>
            </a:r>
            <a:r>
              <a:rPr b="1" lang="en-GB">
                <a:solidFill>
                  <a:srgbClr val="9E9791"/>
                </a:solidFill>
                <a:latin typeface="Raleway"/>
                <a:ea typeface="Raleway"/>
                <a:cs typeface="Raleway"/>
                <a:sym typeface="Raleway"/>
              </a:rPr>
              <a:t>process manufacturing</a:t>
            </a:r>
            <a:r>
              <a:rPr lang="en-GB">
                <a:solidFill>
                  <a:srgbClr val="514A47"/>
                </a:solidFill>
                <a:latin typeface="Raleway Medium"/>
                <a:ea typeface="Raleway Medium"/>
                <a:cs typeface="Raleway Medium"/>
                <a:sym typeface="Raleway Medium"/>
              </a:rPr>
              <a:t>, as well as </a:t>
            </a:r>
            <a:r>
              <a:rPr b="1" lang="en-GB">
                <a:solidFill>
                  <a:srgbClr val="9E9791"/>
                </a:solidFill>
                <a:latin typeface="Raleway"/>
                <a:ea typeface="Raleway"/>
                <a:cs typeface="Raleway"/>
                <a:sym typeface="Raleway"/>
              </a:rPr>
              <a:t>oil</a:t>
            </a:r>
            <a:r>
              <a:rPr lang="en-GB">
                <a:solidFill>
                  <a:srgbClr val="514A47"/>
                </a:solidFill>
                <a:latin typeface="Raleway Medium"/>
                <a:ea typeface="Raleway Medium"/>
                <a:cs typeface="Raleway Medium"/>
                <a:sym typeface="Raleway Medium"/>
              </a:rPr>
              <a:t> and </a:t>
            </a:r>
            <a:r>
              <a:rPr b="1" lang="en-GB">
                <a:solidFill>
                  <a:srgbClr val="9E9791"/>
                </a:solidFill>
                <a:latin typeface="Raleway"/>
                <a:ea typeface="Raleway"/>
                <a:cs typeface="Raleway"/>
                <a:sym typeface="Raleway"/>
              </a:rPr>
              <a:t>gas</a:t>
            </a:r>
            <a:r>
              <a:rPr lang="en-GB">
                <a:solidFill>
                  <a:srgbClr val="514A47"/>
                </a:solidFill>
                <a:latin typeface="Raleway Medium"/>
                <a:ea typeface="Raleway Medium"/>
                <a:cs typeface="Raleway Medium"/>
                <a:sym typeface="Raleway Medium"/>
              </a:rPr>
              <a:t>, </a:t>
            </a:r>
            <a:r>
              <a:rPr b="1" lang="en-GB">
                <a:solidFill>
                  <a:srgbClr val="9E9791"/>
                </a:solidFill>
                <a:latin typeface="Raleway"/>
                <a:ea typeface="Raleway"/>
                <a:cs typeface="Raleway"/>
                <a:sym typeface="Raleway"/>
              </a:rPr>
              <a:t>mining</a:t>
            </a:r>
            <a:r>
              <a:rPr lang="en-GB">
                <a:solidFill>
                  <a:srgbClr val="514A47"/>
                </a:solidFill>
                <a:latin typeface="Raleway Medium"/>
                <a:ea typeface="Raleway Medium"/>
                <a:cs typeface="Raleway Medium"/>
                <a:sym typeface="Raleway Medium"/>
              </a:rPr>
              <a:t> &amp; other industrial segments.</a:t>
            </a:r>
            <a:endParaRPr>
              <a:solidFill>
                <a:srgbClr val="514A47"/>
              </a:solidFill>
              <a:latin typeface="Raleway Medium"/>
              <a:ea typeface="Raleway Medium"/>
              <a:cs typeface="Raleway Medium"/>
              <a:sym typeface="Raleway Medium"/>
            </a:endParaRPr>
          </a:p>
        </p:txBody>
      </p:sp>
      <p:sp>
        <p:nvSpPr>
          <p:cNvPr id="153" name="Google Shape;153;p23"/>
          <p:cNvSpPr/>
          <p:nvPr/>
        </p:nvSpPr>
        <p:spPr>
          <a:xfrm>
            <a:off x="4720525" y="272700"/>
            <a:ext cx="507600" cy="507600"/>
          </a:xfrm>
          <a:prstGeom prst="ellipse">
            <a:avLst/>
          </a:prstGeom>
          <a:solidFill>
            <a:srgbClr val="ECDACE"/>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GB" sz="2400">
                <a:solidFill>
                  <a:srgbClr val="9E9791"/>
                </a:solidFill>
                <a:latin typeface="Raleway"/>
                <a:ea typeface="Raleway"/>
                <a:cs typeface="Raleway"/>
                <a:sym typeface="Raleway"/>
              </a:rPr>
              <a:t>4</a:t>
            </a:r>
            <a:endParaRPr sz="2400">
              <a:solidFill>
                <a:srgbClr val="9E9791"/>
              </a:solidFill>
              <a:latin typeface="Raleway"/>
              <a:ea typeface="Raleway"/>
              <a:cs typeface="Raleway"/>
              <a:sym typeface="Raleway"/>
            </a:endParaRPr>
          </a:p>
        </p:txBody>
      </p:sp>
      <p:grpSp>
        <p:nvGrpSpPr>
          <p:cNvPr id="154" name="Google Shape;154;p23"/>
          <p:cNvGrpSpPr/>
          <p:nvPr/>
        </p:nvGrpSpPr>
        <p:grpSpPr>
          <a:xfrm>
            <a:off x="1247016" y="1440347"/>
            <a:ext cx="1792156" cy="2255962"/>
            <a:chOff x="261425" y="442800"/>
            <a:chExt cx="2190900" cy="2757900"/>
          </a:xfrm>
        </p:grpSpPr>
        <p:sp>
          <p:nvSpPr>
            <p:cNvPr id="155" name="Google Shape;155;p23"/>
            <p:cNvSpPr/>
            <p:nvPr/>
          </p:nvSpPr>
          <p:spPr>
            <a:xfrm>
              <a:off x="261425" y="442800"/>
              <a:ext cx="2190900" cy="2757900"/>
            </a:xfrm>
            <a:prstGeom prst="rect">
              <a:avLst/>
            </a:prstGeom>
            <a:solidFill>
              <a:srgbClr val="ECDACE">
                <a:alpha val="30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23"/>
            <p:cNvSpPr/>
            <p:nvPr/>
          </p:nvSpPr>
          <p:spPr>
            <a:xfrm>
              <a:off x="1786900" y="442800"/>
              <a:ext cx="543600" cy="400200"/>
            </a:xfrm>
            <a:prstGeom prst="rect">
              <a:avLst/>
            </a:prstGeom>
            <a:solidFill>
              <a:srgbClr val="9E9791"/>
            </a:solidFill>
            <a:ln>
              <a:noFill/>
            </a:ln>
            <a:effectLst>
              <a:outerShdw blurRad="85725" rotWithShape="0" algn="bl" dist="57150">
                <a:srgbClr val="ECDACE"/>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57" name="Google Shape;157;p23"/>
          <p:cNvPicPr preferRelativeResize="0"/>
          <p:nvPr/>
        </p:nvPicPr>
        <p:blipFill>
          <a:blip r:embed="rId3">
            <a:alphaModFix/>
          </a:blip>
          <a:stretch>
            <a:fillRect/>
          </a:stretch>
        </p:blipFill>
        <p:spPr>
          <a:xfrm>
            <a:off x="1411916" y="1575621"/>
            <a:ext cx="1462354" cy="198541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3"/>
                                        </p:tgtEl>
                                        <p:attrNameLst>
                                          <p:attrName>style.visibility</p:attrName>
                                        </p:attrNameLst>
                                      </p:cBhvr>
                                      <p:to>
                                        <p:strVal val="visible"/>
                                      </p:to>
                                    </p:set>
                                    <p:animEffect filter="fade" transition="in">
                                      <p:cBhvr>
                                        <p:cTn dur="1000"/>
                                        <p:tgtEl>
                                          <p:spTgt spid="153"/>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52"/>
                                        </p:tgtEl>
                                        <p:attrNameLst>
                                          <p:attrName>style.visibility</p:attrName>
                                        </p:attrNameLst>
                                      </p:cBhvr>
                                      <p:to>
                                        <p:strVal val="visible"/>
                                      </p:to>
                                    </p:set>
                                    <p:animEffect filter="fade" transition="in">
                                      <p:cBhvr>
                                        <p:cTn dur="1000"/>
                                        <p:tgtEl>
                                          <p:spTgt spid="15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grpSp>
        <p:nvGrpSpPr>
          <p:cNvPr id="162" name="Google Shape;162;p24"/>
          <p:cNvGrpSpPr/>
          <p:nvPr/>
        </p:nvGrpSpPr>
        <p:grpSpPr>
          <a:xfrm>
            <a:off x="0" y="442800"/>
            <a:ext cx="238500" cy="4257900"/>
            <a:chOff x="0" y="193025"/>
            <a:chExt cx="238500" cy="4257900"/>
          </a:xfrm>
        </p:grpSpPr>
        <p:sp>
          <p:nvSpPr>
            <p:cNvPr id="163" name="Google Shape;163;p24"/>
            <p:cNvSpPr/>
            <p:nvPr/>
          </p:nvSpPr>
          <p:spPr>
            <a:xfrm>
              <a:off x="0" y="193025"/>
              <a:ext cx="238500" cy="2781900"/>
            </a:xfrm>
            <a:prstGeom prst="rect">
              <a:avLst/>
            </a:prstGeom>
            <a:solidFill>
              <a:srgbClr val="ECDA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24"/>
            <p:cNvSpPr/>
            <p:nvPr/>
          </p:nvSpPr>
          <p:spPr>
            <a:xfrm>
              <a:off x="0" y="2974925"/>
              <a:ext cx="238500" cy="1476000"/>
            </a:xfrm>
            <a:prstGeom prst="rect">
              <a:avLst/>
            </a:prstGeom>
            <a:solidFill>
              <a:srgbClr val="9E97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24"/>
            <p:cNvSpPr/>
            <p:nvPr/>
          </p:nvSpPr>
          <p:spPr>
            <a:xfrm>
              <a:off x="0" y="4161100"/>
              <a:ext cx="238500" cy="124800"/>
            </a:xfrm>
            <a:prstGeom prst="rect">
              <a:avLst/>
            </a:prstGeom>
            <a:solidFill>
              <a:srgbClr val="ECE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6" name="Google Shape;166;p24"/>
          <p:cNvSpPr txBox="1"/>
          <p:nvPr/>
        </p:nvSpPr>
        <p:spPr>
          <a:xfrm flipH="1">
            <a:off x="238525" y="2184900"/>
            <a:ext cx="8723400" cy="77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3600">
                <a:solidFill>
                  <a:srgbClr val="514A47"/>
                </a:solidFill>
                <a:latin typeface="Raleway"/>
                <a:ea typeface="Raleway"/>
                <a:cs typeface="Raleway"/>
                <a:sym typeface="Raleway"/>
              </a:rPr>
              <a:t>Technologies driving Industry 4.0</a:t>
            </a:r>
            <a:endParaRPr b="1" sz="3600">
              <a:solidFill>
                <a:srgbClr val="514A47"/>
              </a:solidFill>
              <a:latin typeface="Raleway"/>
              <a:ea typeface="Raleway"/>
              <a:cs typeface="Raleway"/>
              <a:sym typeface="Raleway"/>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25"/>
          <p:cNvSpPr txBox="1"/>
          <p:nvPr/>
        </p:nvSpPr>
        <p:spPr>
          <a:xfrm>
            <a:off x="253875" y="270000"/>
            <a:ext cx="8651700" cy="79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3400">
                <a:solidFill>
                  <a:srgbClr val="514A47"/>
                </a:solidFill>
                <a:latin typeface="EB Garamond"/>
                <a:ea typeface="EB Garamond"/>
                <a:cs typeface="EB Garamond"/>
                <a:sym typeface="EB Garamond"/>
              </a:rPr>
              <a:t>Key technologies.:</a:t>
            </a:r>
            <a:endParaRPr sz="3400">
              <a:solidFill>
                <a:srgbClr val="514A47"/>
              </a:solidFill>
              <a:latin typeface="EB Garamond"/>
              <a:ea typeface="EB Garamond"/>
              <a:cs typeface="EB Garamond"/>
              <a:sym typeface="EB Garamond"/>
            </a:endParaRPr>
          </a:p>
        </p:txBody>
      </p:sp>
      <p:grpSp>
        <p:nvGrpSpPr>
          <p:cNvPr id="172" name="Google Shape;172;p25"/>
          <p:cNvGrpSpPr/>
          <p:nvPr/>
        </p:nvGrpSpPr>
        <p:grpSpPr>
          <a:xfrm>
            <a:off x="0" y="442800"/>
            <a:ext cx="238500" cy="4257900"/>
            <a:chOff x="0" y="193025"/>
            <a:chExt cx="238500" cy="4257900"/>
          </a:xfrm>
        </p:grpSpPr>
        <p:sp>
          <p:nvSpPr>
            <p:cNvPr id="173" name="Google Shape;173;p25"/>
            <p:cNvSpPr/>
            <p:nvPr/>
          </p:nvSpPr>
          <p:spPr>
            <a:xfrm>
              <a:off x="0" y="193025"/>
              <a:ext cx="238500" cy="2781900"/>
            </a:xfrm>
            <a:prstGeom prst="rect">
              <a:avLst/>
            </a:prstGeom>
            <a:solidFill>
              <a:srgbClr val="ECDA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25"/>
            <p:cNvSpPr/>
            <p:nvPr/>
          </p:nvSpPr>
          <p:spPr>
            <a:xfrm>
              <a:off x="0" y="2974925"/>
              <a:ext cx="238500" cy="1476000"/>
            </a:xfrm>
            <a:prstGeom prst="rect">
              <a:avLst/>
            </a:prstGeom>
            <a:solidFill>
              <a:srgbClr val="9E97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25"/>
            <p:cNvSpPr/>
            <p:nvPr/>
          </p:nvSpPr>
          <p:spPr>
            <a:xfrm>
              <a:off x="0" y="4161100"/>
              <a:ext cx="238500" cy="124800"/>
            </a:xfrm>
            <a:prstGeom prst="rect">
              <a:avLst/>
            </a:prstGeom>
            <a:solidFill>
              <a:srgbClr val="ECE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6" name="Google Shape;176;p25"/>
          <p:cNvSpPr txBox="1"/>
          <p:nvPr/>
        </p:nvSpPr>
        <p:spPr>
          <a:xfrm>
            <a:off x="5655450" y="1530000"/>
            <a:ext cx="3000000" cy="2678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3000">
                <a:solidFill>
                  <a:srgbClr val="514A47"/>
                </a:solidFill>
                <a:latin typeface="Raleway"/>
                <a:ea typeface="Raleway"/>
                <a:cs typeface="Raleway"/>
                <a:sym typeface="Raleway"/>
              </a:rPr>
              <a:t>02 </a:t>
            </a:r>
            <a:r>
              <a:rPr b="1" lang="en-GB">
                <a:solidFill>
                  <a:srgbClr val="9E9791"/>
                </a:solidFill>
                <a:latin typeface="Raleway"/>
                <a:ea typeface="Raleway"/>
                <a:cs typeface="Raleway"/>
                <a:sym typeface="Raleway"/>
              </a:rPr>
              <a:t>Edge computing</a:t>
            </a:r>
            <a:r>
              <a:rPr b="1" lang="en-GB">
                <a:solidFill>
                  <a:srgbClr val="9E9791"/>
                </a:solidFill>
                <a:latin typeface="Raleway"/>
                <a:ea typeface="Raleway"/>
                <a:cs typeface="Raleway"/>
                <a:sym typeface="Raleway"/>
              </a:rPr>
              <a:t>.</a:t>
            </a:r>
            <a:endParaRPr b="1">
              <a:solidFill>
                <a:srgbClr val="9E9791"/>
              </a:solidFill>
              <a:latin typeface="Raleway"/>
              <a:ea typeface="Raleway"/>
              <a:cs typeface="Raleway"/>
              <a:sym typeface="Raleway"/>
            </a:endParaRPr>
          </a:p>
          <a:p>
            <a:pPr indent="0" lvl="0" marL="0" rtl="0" algn="l">
              <a:spcBef>
                <a:spcPts val="0"/>
              </a:spcBef>
              <a:spcAft>
                <a:spcPts val="0"/>
              </a:spcAft>
              <a:buNone/>
            </a:pPr>
            <a:r>
              <a:t/>
            </a:r>
            <a:endParaRPr b="1">
              <a:solidFill>
                <a:srgbClr val="9E9791"/>
              </a:solidFill>
              <a:latin typeface="Raleway"/>
              <a:ea typeface="Raleway"/>
              <a:cs typeface="Raleway"/>
              <a:sym typeface="Raleway"/>
            </a:endParaRPr>
          </a:p>
          <a:p>
            <a:pPr indent="0" lvl="0" marL="0" rtl="0" algn="l">
              <a:spcBef>
                <a:spcPts val="0"/>
              </a:spcBef>
              <a:spcAft>
                <a:spcPts val="0"/>
              </a:spcAft>
              <a:buNone/>
            </a:pPr>
            <a:r>
              <a:rPr lang="en-GB" sz="3000">
                <a:solidFill>
                  <a:srgbClr val="514A47"/>
                </a:solidFill>
                <a:latin typeface="Raleway"/>
                <a:ea typeface="Raleway"/>
                <a:cs typeface="Raleway"/>
                <a:sym typeface="Raleway"/>
              </a:rPr>
              <a:t>04 </a:t>
            </a:r>
            <a:r>
              <a:rPr b="1" lang="en-GB">
                <a:solidFill>
                  <a:srgbClr val="9E9791"/>
                </a:solidFill>
                <a:latin typeface="Raleway"/>
                <a:ea typeface="Raleway"/>
                <a:cs typeface="Raleway"/>
                <a:sym typeface="Raleway"/>
              </a:rPr>
              <a:t>AI &amp; Machine learning</a:t>
            </a:r>
            <a:r>
              <a:rPr b="1" lang="en-GB">
                <a:solidFill>
                  <a:srgbClr val="9E9791"/>
                </a:solidFill>
                <a:latin typeface="Raleway"/>
                <a:ea typeface="Raleway"/>
                <a:cs typeface="Raleway"/>
                <a:sym typeface="Raleway"/>
              </a:rPr>
              <a:t>.</a:t>
            </a:r>
            <a:endParaRPr b="1">
              <a:solidFill>
                <a:srgbClr val="9E9791"/>
              </a:solidFill>
              <a:latin typeface="Raleway"/>
              <a:ea typeface="Raleway"/>
              <a:cs typeface="Raleway"/>
              <a:sym typeface="Raleway"/>
            </a:endParaRPr>
          </a:p>
          <a:p>
            <a:pPr indent="0" lvl="0" marL="0" rtl="0" algn="l">
              <a:spcBef>
                <a:spcPts val="0"/>
              </a:spcBef>
              <a:spcAft>
                <a:spcPts val="0"/>
              </a:spcAft>
              <a:buNone/>
            </a:pPr>
            <a:r>
              <a:t/>
            </a:r>
            <a:endParaRPr b="1">
              <a:solidFill>
                <a:srgbClr val="9E9791"/>
              </a:solidFill>
              <a:latin typeface="Raleway"/>
              <a:ea typeface="Raleway"/>
              <a:cs typeface="Raleway"/>
              <a:sym typeface="Raleway"/>
            </a:endParaRPr>
          </a:p>
          <a:p>
            <a:pPr indent="0" lvl="0" marL="0" rtl="0" algn="l">
              <a:spcBef>
                <a:spcPts val="0"/>
              </a:spcBef>
              <a:spcAft>
                <a:spcPts val="0"/>
              </a:spcAft>
              <a:buNone/>
            </a:pPr>
            <a:r>
              <a:rPr lang="en-GB" sz="3000">
                <a:solidFill>
                  <a:srgbClr val="514A47"/>
                </a:solidFill>
                <a:latin typeface="Raleway"/>
                <a:ea typeface="Raleway"/>
                <a:cs typeface="Raleway"/>
                <a:sym typeface="Raleway"/>
              </a:rPr>
              <a:t>06 </a:t>
            </a:r>
            <a:r>
              <a:rPr b="1" lang="en-GB">
                <a:solidFill>
                  <a:srgbClr val="9E9791"/>
                </a:solidFill>
                <a:latin typeface="Raleway"/>
                <a:ea typeface="Raleway"/>
                <a:cs typeface="Raleway"/>
                <a:sym typeface="Raleway"/>
              </a:rPr>
              <a:t>DIgital twin</a:t>
            </a:r>
            <a:r>
              <a:rPr b="1" lang="en-GB">
                <a:solidFill>
                  <a:srgbClr val="9E9791"/>
                </a:solidFill>
                <a:latin typeface="Raleway"/>
                <a:ea typeface="Raleway"/>
                <a:cs typeface="Raleway"/>
                <a:sym typeface="Raleway"/>
              </a:rPr>
              <a:t>.</a:t>
            </a:r>
            <a:endParaRPr b="1">
              <a:solidFill>
                <a:srgbClr val="9E9791"/>
              </a:solidFill>
              <a:latin typeface="Raleway"/>
              <a:ea typeface="Raleway"/>
              <a:cs typeface="Raleway"/>
              <a:sym typeface="Raleway"/>
            </a:endParaRPr>
          </a:p>
          <a:p>
            <a:pPr indent="0" lvl="0" marL="0" rtl="0" algn="l">
              <a:spcBef>
                <a:spcPts val="0"/>
              </a:spcBef>
              <a:spcAft>
                <a:spcPts val="0"/>
              </a:spcAft>
              <a:buNone/>
            </a:pPr>
            <a:r>
              <a:t/>
            </a:r>
            <a:endParaRPr b="1">
              <a:solidFill>
                <a:srgbClr val="9E9791"/>
              </a:solidFill>
              <a:latin typeface="Raleway"/>
              <a:ea typeface="Raleway"/>
              <a:cs typeface="Raleway"/>
              <a:sym typeface="Raleway"/>
            </a:endParaRPr>
          </a:p>
          <a:p>
            <a:pPr indent="0" lvl="0" marL="0" rtl="0" algn="l">
              <a:spcBef>
                <a:spcPts val="0"/>
              </a:spcBef>
              <a:spcAft>
                <a:spcPts val="0"/>
              </a:spcAft>
              <a:buNone/>
            </a:pPr>
            <a:r>
              <a:rPr lang="en-GB" sz="3000">
                <a:solidFill>
                  <a:srgbClr val="514A47"/>
                </a:solidFill>
                <a:latin typeface="Raleway"/>
                <a:ea typeface="Raleway"/>
                <a:cs typeface="Raleway"/>
                <a:sym typeface="Raleway"/>
              </a:rPr>
              <a:t>08 </a:t>
            </a:r>
            <a:r>
              <a:rPr b="1" lang="en-GB">
                <a:solidFill>
                  <a:srgbClr val="9E9791"/>
                </a:solidFill>
                <a:latin typeface="Raleway"/>
                <a:ea typeface="Raleway"/>
                <a:cs typeface="Raleway"/>
                <a:sym typeface="Raleway"/>
              </a:rPr>
              <a:t>Smart manufacturing</a:t>
            </a:r>
            <a:r>
              <a:rPr b="1" lang="en-GB">
                <a:solidFill>
                  <a:srgbClr val="9E9791"/>
                </a:solidFill>
                <a:latin typeface="Raleway"/>
                <a:ea typeface="Raleway"/>
                <a:cs typeface="Raleway"/>
                <a:sym typeface="Raleway"/>
              </a:rPr>
              <a:t>.</a:t>
            </a:r>
            <a:endParaRPr>
              <a:solidFill>
                <a:schemeClr val="dk1"/>
              </a:solidFill>
              <a:latin typeface="Raleway"/>
              <a:ea typeface="Raleway"/>
              <a:cs typeface="Raleway"/>
              <a:sym typeface="Raleway"/>
            </a:endParaRPr>
          </a:p>
        </p:txBody>
      </p:sp>
      <p:sp>
        <p:nvSpPr>
          <p:cNvPr id="177" name="Google Shape;177;p25"/>
          <p:cNvSpPr txBox="1"/>
          <p:nvPr/>
        </p:nvSpPr>
        <p:spPr>
          <a:xfrm>
            <a:off x="1321875" y="1530000"/>
            <a:ext cx="3000000" cy="2678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3000">
                <a:solidFill>
                  <a:srgbClr val="514A47"/>
                </a:solidFill>
                <a:latin typeface="Raleway"/>
                <a:ea typeface="Raleway"/>
                <a:cs typeface="Raleway"/>
                <a:sym typeface="Raleway"/>
              </a:rPr>
              <a:t>01 </a:t>
            </a:r>
            <a:r>
              <a:rPr b="1" lang="en-GB">
                <a:solidFill>
                  <a:srgbClr val="9E9791"/>
                </a:solidFill>
                <a:latin typeface="Raleway"/>
                <a:ea typeface="Raleway"/>
                <a:cs typeface="Raleway"/>
                <a:sym typeface="Raleway"/>
              </a:rPr>
              <a:t>Internet of Things.</a:t>
            </a:r>
            <a:endParaRPr b="1">
              <a:solidFill>
                <a:srgbClr val="9E9791"/>
              </a:solidFill>
              <a:latin typeface="Raleway"/>
              <a:ea typeface="Raleway"/>
              <a:cs typeface="Raleway"/>
              <a:sym typeface="Raleway"/>
            </a:endParaRPr>
          </a:p>
          <a:p>
            <a:pPr indent="0" lvl="0" marL="0" rtl="0" algn="l">
              <a:spcBef>
                <a:spcPts val="0"/>
              </a:spcBef>
              <a:spcAft>
                <a:spcPts val="0"/>
              </a:spcAft>
              <a:buNone/>
            </a:pPr>
            <a:r>
              <a:t/>
            </a:r>
            <a:endParaRPr b="1">
              <a:solidFill>
                <a:srgbClr val="9E9791"/>
              </a:solidFill>
              <a:latin typeface="Raleway"/>
              <a:ea typeface="Raleway"/>
              <a:cs typeface="Raleway"/>
              <a:sym typeface="Raleway"/>
            </a:endParaRPr>
          </a:p>
          <a:p>
            <a:pPr indent="0" lvl="0" marL="0" rtl="0" algn="l">
              <a:spcBef>
                <a:spcPts val="0"/>
              </a:spcBef>
              <a:spcAft>
                <a:spcPts val="0"/>
              </a:spcAft>
              <a:buNone/>
            </a:pPr>
            <a:r>
              <a:rPr lang="en-GB" sz="3000">
                <a:solidFill>
                  <a:srgbClr val="514A47"/>
                </a:solidFill>
                <a:latin typeface="Raleway"/>
                <a:ea typeface="Raleway"/>
                <a:cs typeface="Raleway"/>
                <a:sym typeface="Raleway"/>
              </a:rPr>
              <a:t>03 </a:t>
            </a:r>
            <a:r>
              <a:rPr b="1" lang="en-GB">
                <a:solidFill>
                  <a:srgbClr val="9E9791"/>
                </a:solidFill>
                <a:latin typeface="Raleway"/>
                <a:ea typeface="Raleway"/>
                <a:cs typeface="Raleway"/>
                <a:sym typeface="Raleway"/>
              </a:rPr>
              <a:t>Cloud computing</a:t>
            </a:r>
            <a:r>
              <a:rPr b="1" lang="en-GB">
                <a:solidFill>
                  <a:srgbClr val="9E9791"/>
                </a:solidFill>
                <a:latin typeface="Raleway"/>
                <a:ea typeface="Raleway"/>
                <a:cs typeface="Raleway"/>
                <a:sym typeface="Raleway"/>
              </a:rPr>
              <a:t>.</a:t>
            </a:r>
            <a:endParaRPr b="1">
              <a:solidFill>
                <a:srgbClr val="9E9791"/>
              </a:solidFill>
              <a:latin typeface="Raleway"/>
              <a:ea typeface="Raleway"/>
              <a:cs typeface="Raleway"/>
              <a:sym typeface="Raleway"/>
            </a:endParaRPr>
          </a:p>
          <a:p>
            <a:pPr indent="0" lvl="0" marL="0" rtl="0" algn="l">
              <a:spcBef>
                <a:spcPts val="0"/>
              </a:spcBef>
              <a:spcAft>
                <a:spcPts val="0"/>
              </a:spcAft>
              <a:buNone/>
            </a:pPr>
            <a:r>
              <a:t/>
            </a:r>
            <a:endParaRPr b="1">
              <a:solidFill>
                <a:srgbClr val="9E9791"/>
              </a:solidFill>
              <a:latin typeface="Raleway"/>
              <a:ea typeface="Raleway"/>
              <a:cs typeface="Raleway"/>
              <a:sym typeface="Raleway"/>
            </a:endParaRPr>
          </a:p>
          <a:p>
            <a:pPr indent="0" lvl="0" marL="0" rtl="0" algn="l">
              <a:spcBef>
                <a:spcPts val="0"/>
              </a:spcBef>
              <a:spcAft>
                <a:spcPts val="0"/>
              </a:spcAft>
              <a:buNone/>
            </a:pPr>
            <a:r>
              <a:rPr lang="en-GB" sz="3000">
                <a:solidFill>
                  <a:srgbClr val="514A47"/>
                </a:solidFill>
                <a:latin typeface="Raleway"/>
                <a:ea typeface="Raleway"/>
                <a:cs typeface="Raleway"/>
                <a:sym typeface="Raleway"/>
              </a:rPr>
              <a:t>05 </a:t>
            </a:r>
            <a:r>
              <a:rPr b="1" lang="en-GB">
                <a:solidFill>
                  <a:srgbClr val="9E9791"/>
                </a:solidFill>
                <a:latin typeface="Raleway"/>
                <a:ea typeface="Raleway"/>
                <a:cs typeface="Raleway"/>
                <a:sym typeface="Raleway"/>
              </a:rPr>
              <a:t>Big data &amp; analytics</a:t>
            </a:r>
            <a:r>
              <a:rPr b="1" lang="en-GB">
                <a:solidFill>
                  <a:srgbClr val="9E9791"/>
                </a:solidFill>
                <a:latin typeface="Raleway"/>
                <a:ea typeface="Raleway"/>
                <a:cs typeface="Raleway"/>
                <a:sym typeface="Raleway"/>
              </a:rPr>
              <a:t>.</a:t>
            </a:r>
            <a:endParaRPr b="1">
              <a:solidFill>
                <a:srgbClr val="9E9791"/>
              </a:solidFill>
              <a:latin typeface="Raleway"/>
              <a:ea typeface="Raleway"/>
              <a:cs typeface="Raleway"/>
              <a:sym typeface="Raleway"/>
            </a:endParaRPr>
          </a:p>
          <a:p>
            <a:pPr indent="0" lvl="0" marL="0" rtl="0" algn="l">
              <a:spcBef>
                <a:spcPts val="0"/>
              </a:spcBef>
              <a:spcAft>
                <a:spcPts val="0"/>
              </a:spcAft>
              <a:buNone/>
            </a:pPr>
            <a:r>
              <a:t/>
            </a:r>
            <a:endParaRPr b="1">
              <a:solidFill>
                <a:srgbClr val="9E9791"/>
              </a:solidFill>
              <a:latin typeface="Raleway"/>
              <a:ea typeface="Raleway"/>
              <a:cs typeface="Raleway"/>
              <a:sym typeface="Raleway"/>
            </a:endParaRPr>
          </a:p>
          <a:p>
            <a:pPr indent="0" lvl="0" marL="0" rtl="0" algn="l">
              <a:spcBef>
                <a:spcPts val="0"/>
              </a:spcBef>
              <a:spcAft>
                <a:spcPts val="0"/>
              </a:spcAft>
              <a:buNone/>
            </a:pPr>
            <a:r>
              <a:rPr lang="en-GB" sz="3000">
                <a:solidFill>
                  <a:srgbClr val="514A47"/>
                </a:solidFill>
                <a:latin typeface="Raleway"/>
                <a:ea typeface="Raleway"/>
                <a:cs typeface="Raleway"/>
                <a:sym typeface="Raleway"/>
              </a:rPr>
              <a:t>07 </a:t>
            </a:r>
            <a:r>
              <a:rPr b="1" lang="en-GB">
                <a:solidFill>
                  <a:srgbClr val="9E9791"/>
                </a:solidFill>
                <a:latin typeface="Raleway"/>
                <a:ea typeface="Raleway"/>
                <a:cs typeface="Raleway"/>
                <a:sym typeface="Raleway"/>
              </a:rPr>
              <a:t>Cyber security</a:t>
            </a:r>
            <a:r>
              <a:rPr b="1" lang="en-GB">
                <a:solidFill>
                  <a:srgbClr val="9E9791"/>
                </a:solidFill>
                <a:latin typeface="Raleway"/>
                <a:ea typeface="Raleway"/>
                <a:cs typeface="Raleway"/>
                <a:sym typeface="Raleway"/>
              </a:rPr>
              <a:t>.</a:t>
            </a:r>
            <a:endParaRPr>
              <a:solidFill>
                <a:schemeClr val="dk1"/>
              </a:solidFill>
              <a:latin typeface="Raleway"/>
              <a:ea typeface="Raleway"/>
              <a:cs typeface="Raleway"/>
              <a:sym typeface="Raleway"/>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7"/>
                                        </p:tgtEl>
                                        <p:attrNameLst>
                                          <p:attrName>style.visibility</p:attrName>
                                        </p:attrNameLst>
                                      </p:cBhvr>
                                      <p:to>
                                        <p:strVal val="visible"/>
                                      </p:to>
                                    </p:set>
                                    <p:animEffect filter="fade" transition="in">
                                      <p:cBhvr>
                                        <p:cTn dur="1000"/>
                                        <p:tgtEl>
                                          <p:spTgt spid="177"/>
                                        </p:tgtEl>
                                      </p:cBhvr>
                                    </p:animEffect>
                                  </p:childTnLst>
                                </p:cTn>
                              </p:par>
                              <p:par>
                                <p:cTn fill="hold" nodeType="withEffect" presetClass="entr" presetID="10" presetSubtype="0">
                                  <p:stCondLst>
                                    <p:cond delay="0"/>
                                  </p:stCondLst>
                                  <p:childTnLst>
                                    <p:set>
                                      <p:cBhvr>
                                        <p:cTn dur="1" fill="hold">
                                          <p:stCondLst>
                                            <p:cond delay="0"/>
                                          </p:stCondLst>
                                        </p:cTn>
                                        <p:tgtEl>
                                          <p:spTgt spid="176"/>
                                        </p:tgtEl>
                                        <p:attrNameLst>
                                          <p:attrName>style.visibility</p:attrName>
                                        </p:attrNameLst>
                                      </p:cBhvr>
                                      <p:to>
                                        <p:strVal val="visible"/>
                                      </p:to>
                                    </p:set>
                                    <p:animEffect filter="fade" transition="in">
                                      <p:cBhvr>
                                        <p:cTn dur="1000"/>
                                        <p:tgtEl>
                                          <p:spTgt spid="17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26"/>
          <p:cNvSpPr/>
          <p:nvPr/>
        </p:nvSpPr>
        <p:spPr>
          <a:xfrm>
            <a:off x="4254600" y="630000"/>
            <a:ext cx="634800" cy="366600"/>
          </a:xfrm>
          <a:prstGeom prst="rect">
            <a:avLst/>
          </a:prstGeom>
          <a:solidFill>
            <a:srgbClr val="9E97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26"/>
          <p:cNvSpPr txBox="1"/>
          <p:nvPr/>
        </p:nvSpPr>
        <p:spPr>
          <a:xfrm>
            <a:off x="4889400" y="459300"/>
            <a:ext cx="39876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3000">
                <a:solidFill>
                  <a:srgbClr val="514A47"/>
                </a:solidFill>
                <a:latin typeface="EB Garamond"/>
                <a:ea typeface="EB Garamond"/>
                <a:cs typeface="EB Garamond"/>
                <a:sym typeface="EB Garamond"/>
              </a:rPr>
              <a:t>Internet of Things (IoT)</a:t>
            </a:r>
            <a:endParaRPr sz="3000">
              <a:solidFill>
                <a:srgbClr val="514A47"/>
              </a:solidFill>
              <a:latin typeface="EB Garamond"/>
              <a:ea typeface="EB Garamond"/>
              <a:cs typeface="EB Garamond"/>
              <a:sym typeface="EB Garamond"/>
            </a:endParaRPr>
          </a:p>
        </p:txBody>
      </p:sp>
      <p:sp>
        <p:nvSpPr>
          <p:cNvPr id="184" name="Google Shape;184;p26"/>
          <p:cNvSpPr txBox="1"/>
          <p:nvPr/>
        </p:nvSpPr>
        <p:spPr>
          <a:xfrm>
            <a:off x="4875150" y="1509750"/>
            <a:ext cx="4016100" cy="212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rgbClr val="514A47"/>
                </a:solidFill>
                <a:latin typeface="Raleway Medium"/>
                <a:ea typeface="Raleway Medium"/>
                <a:cs typeface="Raleway Medium"/>
                <a:sym typeface="Raleway Medium"/>
              </a:rPr>
              <a:t>The Internet of Things (IoT) is a key component of smart factories. Machines on the factory floor are equipped with </a:t>
            </a:r>
            <a:r>
              <a:rPr b="1" lang="en-GB">
                <a:solidFill>
                  <a:srgbClr val="9E9791"/>
                </a:solidFill>
                <a:latin typeface="Raleway"/>
                <a:ea typeface="Raleway"/>
                <a:cs typeface="Raleway"/>
                <a:sym typeface="Raleway"/>
              </a:rPr>
              <a:t>sensors</a:t>
            </a:r>
            <a:r>
              <a:rPr lang="en-GB">
                <a:solidFill>
                  <a:srgbClr val="514A47"/>
                </a:solidFill>
                <a:latin typeface="Raleway Medium"/>
                <a:ea typeface="Raleway Medium"/>
                <a:cs typeface="Raleway Medium"/>
                <a:sym typeface="Raleway Medium"/>
              </a:rPr>
              <a:t> that feature an IP address that allows the machines to connect with other web-enabled devices. This mechanization and connectivity make it possible for large amounts of valuable data to be collected, analyzed and exchanged.</a:t>
            </a:r>
            <a:endParaRPr>
              <a:solidFill>
                <a:srgbClr val="514A47"/>
              </a:solidFill>
              <a:latin typeface="Raleway Medium"/>
              <a:ea typeface="Raleway Medium"/>
              <a:cs typeface="Raleway Medium"/>
              <a:sym typeface="Raleway Medium"/>
            </a:endParaRPr>
          </a:p>
        </p:txBody>
      </p:sp>
      <p:sp>
        <p:nvSpPr>
          <p:cNvPr id="185" name="Google Shape;185;p26"/>
          <p:cNvSpPr/>
          <p:nvPr/>
        </p:nvSpPr>
        <p:spPr>
          <a:xfrm>
            <a:off x="4529854" y="1655425"/>
            <a:ext cx="84300" cy="1150800"/>
          </a:xfrm>
          <a:prstGeom prst="rect">
            <a:avLst/>
          </a:prstGeom>
          <a:solidFill>
            <a:srgbClr val="ECDA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86" name="Google Shape;186;p26"/>
          <p:cNvPicPr preferRelativeResize="0"/>
          <p:nvPr/>
        </p:nvPicPr>
        <p:blipFill rotWithShape="1">
          <a:blip r:embed="rId3">
            <a:alphaModFix/>
          </a:blip>
          <a:srcRect b="0" l="18941" r="14431" t="0"/>
          <a:stretch/>
        </p:blipFill>
        <p:spPr>
          <a:xfrm>
            <a:off x="238500" y="258725"/>
            <a:ext cx="3374126" cy="46260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4"/>
                                        </p:tgtEl>
                                        <p:attrNameLst>
                                          <p:attrName>style.visibility</p:attrName>
                                        </p:attrNameLst>
                                      </p:cBhvr>
                                      <p:to>
                                        <p:strVal val="visible"/>
                                      </p:to>
                                    </p:set>
                                    <p:animEffect filter="fade" transition="in">
                                      <p:cBhvr>
                                        <p:cTn dur="1000"/>
                                        <p:tgtEl>
                                          <p:spTgt spid="18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27"/>
          <p:cNvSpPr/>
          <p:nvPr/>
        </p:nvSpPr>
        <p:spPr>
          <a:xfrm>
            <a:off x="4254600" y="630000"/>
            <a:ext cx="634800" cy="366600"/>
          </a:xfrm>
          <a:prstGeom prst="rect">
            <a:avLst/>
          </a:prstGeom>
          <a:solidFill>
            <a:srgbClr val="9E97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27"/>
          <p:cNvSpPr txBox="1"/>
          <p:nvPr/>
        </p:nvSpPr>
        <p:spPr>
          <a:xfrm>
            <a:off x="4889400" y="459300"/>
            <a:ext cx="39876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3000">
                <a:solidFill>
                  <a:srgbClr val="514A47"/>
                </a:solidFill>
                <a:latin typeface="EB Garamond"/>
                <a:ea typeface="EB Garamond"/>
                <a:cs typeface="EB Garamond"/>
                <a:sym typeface="EB Garamond"/>
              </a:rPr>
              <a:t>Edge computing</a:t>
            </a:r>
            <a:endParaRPr sz="3000">
              <a:solidFill>
                <a:srgbClr val="514A47"/>
              </a:solidFill>
              <a:latin typeface="EB Garamond"/>
              <a:ea typeface="EB Garamond"/>
              <a:cs typeface="EB Garamond"/>
              <a:sym typeface="EB Garamond"/>
            </a:endParaRPr>
          </a:p>
        </p:txBody>
      </p:sp>
      <p:sp>
        <p:nvSpPr>
          <p:cNvPr id="193" name="Google Shape;193;p27"/>
          <p:cNvSpPr txBox="1"/>
          <p:nvPr/>
        </p:nvSpPr>
        <p:spPr>
          <a:xfrm>
            <a:off x="4875150" y="1530000"/>
            <a:ext cx="4016100" cy="320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rgbClr val="514A47"/>
                </a:solidFill>
                <a:latin typeface="Raleway Medium"/>
                <a:ea typeface="Raleway Medium"/>
                <a:cs typeface="Raleway Medium"/>
                <a:sym typeface="Raleway Medium"/>
              </a:rPr>
              <a:t>The demands of real-time production operations mean that some data analysis must be done at the </a:t>
            </a:r>
            <a:r>
              <a:rPr b="1" lang="en-GB">
                <a:solidFill>
                  <a:srgbClr val="514A47"/>
                </a:solidFill>
                <a:latin typeface="Raleway"/>
                <a:ea typeface="Raleway"/>
                <a:cs typeface="Raleway"/>
                <a:sym typeface="Raleway"/>
              </a:rPr>
              <a:t>“edge</a:t>
            </a:r>
            <a:r>
              <a:rPr b="1" lang="en-GB">
                <a:solidFill>
                  <a:srgbClr val="514A47"/>
                </a:solidFill>
                <a:latin typeface="Raleway"/>
                <a:ea typeface="Raleway"/>
                <a:cs typeface="Raleway"/>
                <a:sym typeface="Raleway"/>
              </a:rPr>
              <a:t>” </a:t>
            </a:r>
            <a:r>
              <a:rPr lang="en-GB">
                <a:solidFill>
                  <a:srgbClr val="514A47"/>
                </a:solidFill>
                <a:latin typeface="Raleway Medium"/>
                <a:ea typeface="Raleway Medium"/>
                <a:cs typeface="Raleway Medium"/>
                <a:sym typeface="Raleway Medium"/>
              </a:rPr>
              <a:t>—that is, where the data is created. This minimizes </a:t>
            </a:r>
            <a:r>
              <a:rPr b="1" lang="en-GB">
                <a:solidFill>
                  <a:srgbClr val="9E9791"/>
                </a:solidFill>
                <a:latin typeface="Raleway"/>
                <a:ea typeface="Raleway"/>
                <a:cs typeface="Raleway"/>
                <a:sym typeface="Raleway"/>
              </a:rPr>
              <a:t>latency</a:t>
            </a:r>
            <a:r>
              <a:rPr lang="en-GB">
                <a:solidFill>
                  <a:srgbClr val="514A47"/>
                </a:solidFill>
                <a:latin typeface="Raleway Medium"/>
                <a:ea typeface="Raleway Medium"/>
                <a:cs typeface="Raleway Medium"/>
                <a:sym typeface="Raleway Medium"/>
              </a:rPr>
              <a:t> time from when data is produced to when a response is required. For instance, the detection of a </a:t>
            </a:r>
            <a:r>
              <a:rPr b="1" lang="en-GB">
                <a:solidFill>
                  <a:srgbClr val="514A47"/>
                </a:solidFill>
                <a:latin typeface="Raleway"/>
                <a:ea typeface="Raleway"/>
                <a:cs typeface="Raleway"/>
                <a:sym typeface="Raleway"/>
              </a:rPr>
              <a:t>safety</a:t>
            </a:r>
            <a:r>
              <a:rPr lang="en-GB">
                <a:solidFill>
                  <a:srgbClr val="514A47"/>
                </a:solidFill>
                <a:latin typeface="Raleway Medium"/>
                <a:ea typeface="Raleway Medium"/>
                <a:cs typeface="Raleway Medium"/>
                <a:sym typeface="Raleway Medium"/>
              </a:rPr>
              <a:t> or </a:t>
            </a:r>
            <a:r>
              <a:rPr b="1" lang="en-GB">
                <a:solidFill>
                  <a:srgbClr val="9E9791"/>
                </a:solidFill>
                <a:latin typeface="Raleway"/>
                <a:ea typeface="Raleway"/>
                <a:cs typeface="Raleway"/>
                <a:sym typeface="Raleway"/>
              </a:rPr>
              <a:t>quality</a:t>
            </a:r>
            <a:r>
              <a:rPr lang="en-GB">
                <a:solidFill>
                  <a:srgbClr val="514A47"/>
                </a:solidFill>
                <a:latin typeface="Raleway Medium"/>
                <a:ea typeface="Raleway Medium"/>
                <a:cs typeface="Raleway Medium"/>
                <a:sym typeface="Raleway Medium"/>
              </a:rPr>
              <a:t> issue may require near real</a:t>
            </a:r>
            <a:r>
              <a:rPr lang="en-GB">
                <a:solidFill>
                  <a:srgbClr val="514A47"/>
                </a:solidFill>
                <a:latin typeface="Raleway Medium"/>
                <a:ea typeface="Raleway Medium"/>
                <a:cs typeface="Raleway Medium"/>
                <a:sym typeface="Raleway Medium"/>
              </a:rPr>
              <a:t>-</a:t>
            </a:r>
            <a:r>
              <a:rPr lang="en-GB">
                <a:solidFill>
                  <a:srgbClr val="514A47"/>
                </a:solidFill>
                <a:latin typeface="Raleway Medium"/>
                <a:ea typeface="Raleway Medium"/>
                <a:cs typeface="Raleway Medium"/>
                <a:sym typeface="Raleway Medium"/>
              </a:rPr>
              <a:t>time action with the equipment. The </a:t>
            </a:r>
            <a:r>
              <a:rPr b="1" lang="en-GB">
                <a:solidFill>
                  <a:srgbClr val="9E9791"/>
                </a:solidFill>
                <a:latin typeface="Raleway"/>
                <a:ea typeface="Raleway"/>
                <a:cs typeface="Raleway"/>
                <a:sym typeface="Raleway"/>
              </a:rPr>
              <a:t>time</a:t>
            </a:r>
            <a:r>
              <a:rPr lang="en-GB">
                <a:solidFill>
                  <a:srgbClr val="514A47"/>
                </a:solidFill>
                <a:latin typeface="Raleway Medium"/>
                <a:ea typeface="Raleway Medium"/>
                <a:cs typeface="Raleway Medium"/>
                <a:sym typeface="Raleway Medium"/>
              </a:rPr>
              <a:t> needed to send data to the enterprise cloud and then back to the factory floor may be too lengthy and depends on the reliability of the network. Using edge computing also means that data stays near its source, reducing </a:t>
            </a:r>
            <a:r>
              <a:rPr b="1" lang="en-GB">
                <a:solidFill>
                  <a:srgbClr val="9E9791"/>
                </a:solidFill>
                <a:latin typeface="Raleway"/>
                <a:ea typeface="Raleway"/>
                <a:cs typeface="Raleway"/>
                <a:sym typeface="Raleway"/>
              </a:rPr>
              <a:t>security risks</a:t>
            </a:r>
            <a:r>
              <a:rPr lang="en-GB">
                <a:solidFill>
                  <a:srgbClr val="514A47"/>
                </a:solidFill>
                <a:latin typeface="Raleway Medium"/>
                <a:ea typeface="Raleway Medium"/>
                <a:cs typeface="Raleway Medium"/>
                <a:sym typeface="Raleway Medium"/>
              </a:rPr>
              <a:t>.</a:t>
            </a:r>
            <a:endParaRPr>
              <a:solidFill>
                <a:srgbClr val="514A47"/>
              </a:solidFill>
              <a:latin typeface="Raleway Medium"/>
              <a:ea typeface="Raleway Medium"/>
              <a:cs typeface="Raleway Medium"/>
              <a:sym typeface="Raleway Medium"/>
            </a:endParaRPr>
          </a:p>
        </p:txBody>
      </p:sp>
      <p:sp>
        <p:nvSpPr>
          <p:cNvPr id="194" name="Google Shape;194;p27"/>
          <p:cNvSpPr/>
          <p:nvPr/>
        </p:nvSpPr>
        <p:spPr>
          <a:xfrm>
            <a:off x="4529854" y="1655425"/>
            <a:ext cx="84300" cy="1150800"/>
          </a:xfrm>
          <a:prstGeom prst="rect">
            <a:avLst/>
          </a:prstGeom>
          <a:solidFill>
            <a:srgbClr val="ECDA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95" name="Google Shape;195;p27"/>
          <p:cNvPicPr preferRelativeResize="0"/>
          <p:nvPr/>
        </p:nvPicPr>
        <p:blipFill rotWithShape="1">
          <a:blip r:embed="rId3">
            <a:alphaModFix/>
          </a:blip>
          <a:srcRect b="23524" l="0" r="0" t="0"/>
          <a:stretch/>
        </p:blipFill>
        <p:spPr>
          <a:xfrm>
            <a:off x="238500" y="270000"/>
            <a:ext cx="3374124" cy="46035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3"/>
                                        </p:tgtEl>
                                        <p:attrNameLst>
                                          <p:attrName>style.visibility</p:attrName>
                                        </p:attrNameLst>
                                      </p:cBhvr>
                                      <p:to>
                                        <p:strVal val="visible"/>
                                      </p:to>
                                    </p:set>
                                    <p:animEffect filter="fade" transition="in">
                                      <p:cBhvr>
                                        <p:cTn dur="1000"/>
                                        <p:tgtEl>
                                          <p:spTgt spid="19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28"/>
          <p:cNvSpPr/>
          <p:nvPr/>
        </p:nvSpPr>
        <p:spPr>
          <a:xfrm>
            <a:off x="4254600" y="630000"/>
            <a:ext cx="634800" cy="366600"/>
          </a:xfrm>
          <a:prstGeom prst="rect">
            <a:avLst/>
          </a:prstGeom>
          <a:solidFill>
            <a:srgbClr val="9E97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28"/>
          <p:cNvSpPr txBox="1"/>
          <p:nvPr/>
        </p:nvSpPr>
        <p:spPr>
          <a:xfrm>
            <a:off x="4889400" y="459300"/>
            <a:ext cx="39876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3000">
                <a:solidFill>
                  <a:srgbClr val="514A47"/>
                </a:solidFill>
                <a:latin typeface="EB Garamond"/>
                <a:ea typeface="EB Garamond"/>
                <a:cs typeface="EB Garamond"/>
                <a:sym typeface="EB Garamond"/>
              </a:rPr>
              <a:t>Cloud computing</a:t>
            </a:r>
            <a:endParaRPr sz="3000">
              <a:solidFill>
                <a:srgbClr val="514A47"/>
              </a:solidFill>
              <a:latin typeface="EB Garamond"/>
              <a:ea typeface="EB Garamond"/>
              <a:cs typeface="EB Garamond"/>
              <a:sym typeface="EB Garamond"/>
            </a:endParaRPr>
          </a:p>
        </p:txBody>
      </p:sp>
      <p:sp>
        <p:nvSpPr>
          <p:cNvPr id="202" name="Google Shape;202;p28"/>
          <p:cNvSpPr txBox="1"/>
          <p:nvPr/>
        </p:nvSpPr>
        <p:spPr>
          <a:xfrm>
            <a:off x="4875150" y="1509750"/>
            <a:ext cx="4016100" cy="2986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rgbClr val="514A47"/>
                </a:solidFill>
                <a:latin typeface="Raleway Medium"/>
                <a:ea typeface="Raleway Medium"/>
                <a:cs typeface="Raleway Medium"/>
                <a:sym typeface="Raleway Medium"/>
              </a:rPr>
              <a:t>Cloud computing is a cornerstone of any Industry 4.0 strategy. Full realization of smart manufacturing demands </a:t>
            </a:r>
            <a:r>
              <a:rPr b="1" lang="en-GB">
                <a:solidFill>
                  <a:srgbClr val="514A47"/>
                </a:solidFill>
                <a:latin typeface="Raleway"/>
                <a:ea typeface="Raleway"/>
                <a:cs typeface="Raleway"/>
                <a:sym typeface="Raleway"/>
              </a:rPr>
              <a:t>connectivity</a:t>
            </a:r>
            <a:r>
              <a:rPr lang="en-GB">
                <a:solidFill>
                  <a:srgbClr val="514A47"/>
                </a:solidFill>
                <a:latin typeface="Raleway Medium"/>
                <a:ea typeface="Raleway Medium"/>
                <a:cs typeface="Raleway Medium"/>
                <a:sym typeface="Raleway Medium"/>
              </a:rPr>
              <a:t> and </a:t>
            </a:r>
            <a:r>
              <a:rPr b="1" lang="en-GB">
                <a:solidFill>
                  <a:srgbClr val="9E9791"/>
                </a:solidFill>
                <a:latin typeface="Raleway"/>
                <a:ea typeface="Raleway"/>
                <a:cs typeface="Raleway"/>
                <a:sym typeface="Raleway"/>
              </a:rPr>
              <a:t>integration</a:t>
            </a:r>
            <a:r>
              <a:rPr lang="en-GB">
                <a:solidFill>
                  <a:srgbClr val="514A47"/>
                </a:solidFill>
                <a:latin typeface="Raleway Medium"/>
                <a:ea typeface="Raleway Medium"/>
                <a:cs typeface="Raleway Medium"/>
                <a:sym typeface="Raleway Medium"/>
              </a:rPr>
              <a:t> of engineering, </a:t>
            </a:r>
            <a:r>
              <a:rPr b="1" lang="en-GB">
                <a:solidFill>
                  <a:srgbClr val="9E9791"/>
                </a:solidFill>
                <a:latin typeface="Raleway"/>
                <a:ea typeface="Raleway"/>
                <a:cs typeface="Raleway"/>
                <a:sym typeface="Raleway"/>
              </a:rPr>
              <a:t>supply chain</a:t>
            </a:r>
            <a:r>
              <a:rPr lang="en-GB">
                <a:solidFill>
                  <a:srgbClr val="514A47"/>
                </a:solidFill>
                <a:latin typeface="Raleway Medium"/>
                <a:ea typeface="Raleway Medium"/>
                <a:cs typeface="Raleway Medium"/>
                <a:sym typeface="Raleway Medium"/>
              </a:rPr>
              <a:t>, </a:t>
            </a:r>
            <a:r>
              <a:rPr b="1" lang="en-GB">
                <a:solidFill>
                  <a:srgbClr val="514A47"/>
                </a:solidFill>
                <a:latin typeface="Raleway"/>
                <a:ea typeface="Raleway"/>
                <a:cs typeface="Raleway"/>
                <a:sym typeface="Raleway"/>
              </a:rPr>
              <a:t>production</a:t>
            </a:r>
            <a:r>
              <a:rPr lang="en-GB">
                <a:solidFill>
                  <a:srgbClr val="514A47"/>
                </a:solidFill>
                <a:latin typeface="Raleway Medium"/>
                <a:ea typeface="Raleway Medium"/>
                <a:cs typeface="Raleway Medium"/>
                <a:sym typeface="Raleway Medium"/>
              </a:rPr>
              <a:t>, sales and distribution, and service. Cloud helps make that possible. In addition, the typically </a:t>
            </a:r>
            <a:r>
              <a:rPr b="1" lang="en-GB">
                <a:solidFill>
                  <a:srgbClr val="514A47"/>
                </a:solidFill>
                <a:latin typeface="Raleway"/>
                <a:ea typeface="Raleway"/>
                <a:cs typeface="Raleway"/>
                <a:sym typeface="Raleway"/>
              </a:rPr>
              <a:t>large</a:t>
            </a:r>
            <a:r>
              <a:rPr lang="en-GB">
                <a:solidFill>
                  <a:srgbClr val="514A47"/>
                </a:solidFill>
                <a:latin typeface="Raleway Medium"/>
                <a:ea typeface="Raleway Medium"/>
                <a:cs typeface="Raleway Medium"/>
                <a:sym typeface="Raleway Medium"/>
              </a:rPr>
              <a:t> amount of data being stored and analyzed can be processed more efficiently and cost-effectively with cloud. Cloud computing can also reduce </a:t>
            </a:r>
            <a:r>
              <a:rPr b="1" lang="en-GB">
                <a:solidFill>
                  <a:srgbClr val="9E9791"/>
                </a:solidFill>
                <a:latin typeface="Raleway"/>
                <a:ea typeface="Raleway"/>
                <a:cs typeface="Raleway"/>
                <a:sym typeface="Raleway"/>
              </a:rPr>
              <a:t>startup costs</a:t>
            </a:r>
            <a:r>
              <a:rPr lang="en-GB">
                <a:solidFill>
                  <a:srgbClr val="514A47"/>
                </a:solidFill>
                <a:latin typeface="Raleway Medium"/>
                <a:ea typeface="Raleway Medium"/>
                <a:cs typeface="Raleway Medium"/>
                <a:sym typeface="Raleway Medium"/>
              </a:rPr>
              <a:t> for small- and medium-sized manufacturers who can right-size their needs and scale as their business grows.</a:t>
            </a:r>
            <a:endParaRPr>
              <a:solidFill>
                <a:srgbClr val="514A47"/>
              </a:solidFill>
              <a:latin typeface="Raleway Medium"/>
              <a:ea typeface="Raleway Medium"/>
              <a:cs typeface="Raleway Medium"/>
              <a:sym typeface="Raleway Medium"/>
            </a:endParaRPr>
          </a:p>
        </p:txBody>
      </p:sp>
      <p:sp>
        <p:nvSpPr>
          <p:cNvPr id="203" name="Google Shape;203;p28"/>
          <p:cNvSpPr txBox="1"/>
          <p:nvPr/>
        </p:nvSpPr>
        <p:spPr>
          <a:xfrm>
            <a:off x="2140325" y="2185150"/>
            <a:ext cx="403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204" name="Google Shape;204;p28"/>
          <p:cNvSpPr/>
          <p:nvPr/>
        </p:nvSpPr>
        <p:spPr>
          <a:xfrm>
            <a:off x="4529854" y="1655425"/>
            <a:ext cx="84300" cy="1150800"/>
          </a:xfrm>
          <a:prstGeom prst="rect">
            <a:avLst/>
          </a:prstGeom>
          <a:solidFill>
            <a:srgbClr val="ECDA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05" name="Google Shape;205;p28"/>
          <p:cNvPicPr preferRelativeResize="0"/>
          <p:nvPr/>
        </p:nvPicPr>
        <p:blipFill rotWithShape="1">
          <a:blip r:embed="rId3">
            <a:alphaModFix/>
          </a:blip>
          <a:srcRect b="9231" l="0" r="0" t="0"/>
          <a:stretch/>
        </p:blipFill>
        <p:spPr>
          <a:xfrm>
            <a:off x="238500" y="278450"/>
            <a:ext cx="3374126" cy="459505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2"/>
                                        </p:tgtEl>
                                        <p:attrNameLst>
                                          <p:attrName>style.visibility</p:attrName>
                                        </p:attrNameLst>
                                      </p:cBhvr>
                                      <p:to>
                                        <p:strVal val="visible"/>
                                      </p:to>
                                    </p:set>
                                    <p:animEffect filter="fade" transition="in">
                                      <p:cBhvr>
                                        <p:cTn dur="1000"/>
                                        <p:tgtEl>
                                          <p:spTgt spid="20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29"/>
          <p:cNvSpPr/>
          <p:nvPr/>
        </p:nvSpPr>
        <p:spPr>
          <a:xfrm>
            <a:off x="4254600" y="630000"/>
            <a:ext cx="634800" cy="366600"/>
          </a:xfrm>
          <a:prstGeom prst="rect">
            <a:avLst/>
          </a:prstGeom>
          <a:solidFill>
            <a:srgbClr val="9E97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29"/>
          <p:cNvSpPr txBox="1"/>
          <p:nvPr/>
        </p:nvSpPr>
        <p:spPr>
          <a:xfrm>
            <a:off x="4889400" y="459300"/>
            <a:ext cx="39876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3000">
                <a:solidFill>
                  <a:srgbClr val="514A47"/>
                </a:solidFill>
                <a:latin typeface="EB Garamond"/>
                <a:ea typeface="EB Garamond"/>
                <a:cs typeface="EB Garamond"/>
                <a:sym typeface="EB Garamond"/>
              </a:rPr>
              <a:t>AI and machine learning</a:t>
            </a:r>
            <a:endParaRPr sz="3000">
              <a:solidFill>
                <a:srgbClr val="514A47"/>
              </a:solidFill>
              <a:latin typeface="EB Garamond"/>
              <a:ea typeface="EB Garamond"/>
              <a:cs typeface="EB Garamond"/>
              <a:sym typeface="EB Garamond"/>
            </a:endParaRPr>
          </a:p>
        </p:txBody>
      </p:sp>
      <p:sp>
        <p:nvSpPr>
          <p:cNvPr id="212" name="Google Shape;212;p29"/>
          <p:cNvSpPr txBox="1"/>
          <p:nvPr/>
        </p:nvSpPr>
        <p:spPr>
          <a:xfrm>
            <a:off x="4875150" y="1530000"/>
            <a:ext cx="4016100" cy="341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rgbClr val="514A47"/>
                </a:solidFill>
                <a:latin typeface="Raleway Medium"/>
                <a:ea typeface="Raleway Medium"/>
                <a:cs typeface="Raleway Medium"/>
                <a:sym typeface="Raleway Medium"/>
              </a:rPr>
              <a:t>AI and machine learning allow manufacturing companies to take full advantage of the volume of information generated not just on the factory floor, but across their business units, and even from partners and third-party sources. AI and machine learning can create insights providing </a:t>
            </a:r>
            <a:r>
              <a:rPr b="1" lang="en-GB">
                <a:solidFill>
                  <a:srgbClr val="514A47"/>
                </a:solidFill>
                <a:latin typeface="Raleway"/>
                <a:ea typeface="Raleway"/>
                <a:cs typeface="Raleway"/>
                <a:sym typeface="Raleway"/>
              </a:rPr>
              <a:t>visibility</a:t>
            </a:r>
            <a:r>
              <a:rPr lang="en-GB">
                <a:solidFill>
                  <a:srgbClr val="514A47"/>
                </a:solidFill>
                <a:latin typeface="Raleway Medium"/>
                <a:ea typeface="Raleway Medium"/>
                <a:cs typeface="Raleway Medium"/>
                <a:sym typeface="Raleway Medium"/>
              </a:rPr>
              <a:t>,</a:t>
            </a:r>
            <a:r>
              <a:rPr b="1" lang="en-GB">
                <a:solidFill>
                  <a:srgbClr val="514A47"/>
                </a:solidFill>
                <a:latin typeface="Raleway"/>
                <a:ea typeface="Raleway"/>
                <a:cs typeface="Raleway"/>
                <a:sym typeface="Raleway"/>
              </a:rPr>
              <a:t> </a:t>
            </a:r>
            <a:r>
              <a:rPr b="1" lang="en-GB">
                <a:solidFill>
                  <a:srgbClr val="9E9791"/>
                </a:solidFill>
                <a:latin typeface="Raleway"/>
                <a:ea typeface="Raleway"/>
                <a:cs typeface="Raleway"/>
                <a:sym typeface="Raleway"/>
              </a:rPr>
              <a:t>predictability</a:t>
            </a:r>
            <a:r>
              <a:rPr lang="en-GB">
                <a:solidFill>
                  <a:srgbClr val="514A47"/>
                </a:solidFill>
                <a:latin typeface="Raleway Medium"/>
                <a:ea typeface="Raleway Medium"/>
                <a:cs typeface="Raleway Medium"/>
                <a:sym typeface="Raleway Medium"/>
              </a:rPr>
              <a:t> and </a:t>
            </a:r>
            <a:r>
              <a:rPr b="1" lang="en-GB">
                <a:solidFill>
                  <a:srgbClr val="514A47"/>
                </a:solidFill>
                <a:latin typeface="Raleway"/>
                <a:ea typeface="Raleway"/>
                <a:cs typeface="Raleway"/>
                <a:sym typeface="Raleway"/>
              </a:rPr>
              <a:t>automation</a:t>
            </a:r>
            <a:r>
              <a:rPr lang="en-GB">
                <a:solidFill>
                  <a:srgbClr val="514A47"/>
                </a:solidFill>
                <a:latin typeface="Raleway Medium"/>
                <a:ea typeface="Raleway Medium"/>
                <a:cs typeface="Raleway Medium"/>
                <a:sym typeface="Raleway Medium"/>
              </a:rPr>
              <a:t> of operations and business processes. For instance, industrial machines are prone to breaking down during the production process. Using data collected from these assets can help businesses perform </a:t>
            </a:r>
            <a:r>
              <a:rPr b="1" lang="en-GB">
                <a:solidFill>
                  <a:srgbClr val="9E9791"/>
                </a:solidFill>
                <a:latin typeface="Raleway"/>
                <a:ea typeface="Raleway"/>
                <a:cs typeface="Raleway"/>
                <a:sym typeface="Raleway"/>
              </a:rPr>
              <a:t>predictive maintenance</a:t>
            </a:r>
            <a:r>
              <a:rPr lang="en-GB">
                <a:solidFill>
                  <a:srgbClr val="514A47"/>
                </a:solidFill>
                <a:latin typeface="Raleway Medium"/>
                <a:ea typeface="Raleway Medium"/>
                <a:cs typeface="Raleway Medium"/>
                <a:sym typeface="Raleway Medium"/>
              </a:rPr>
              <a:t> based on machine learning algorithms, resulting in more </a:t>
            </a:r>
            <a:r>
              <a:rPr b="1" lang="en-GB">
                <a:solidFill>
                  <a:srgbClr val="514A47"/>
                </a:solidFill>
                <a:latin typeface="Raleway"/>
                <a:ea typeface="Raleway"/>
                <a:cs typeface="Raleway"/>
                <a:sym typeface="Raleway"/>
              </a:rPr>
              <a:t>uptime</a:t>
            </a:r>
            <a:r>
              <a:rPr lang="en-GB">
                <a:solidFill>
                  <a:srgbClr val="514A47"/>
                </a:solidFill>
                <a:latin typeface="Raleway Medium"/>
                <a:ea typeface="Raleway Medium"/>
                <a:cs typeface="Raleway Medium"/>
                <a:sym typeface="Raleway Medium"/>
              </a:rPr>
              <a:t> &amp; higher </a:t>
            </a:r>
            <a:r>
              <a:rPr b="1" lang="en-GB">
                <a:solidFill>
                  <a:srgbClr val="9E9791"/>
                </a:solidFill>
                <a:latin typeface="Raleway"/>
                <a:ea typeface="Raleway"/>
                <a:cs typeface="Raleway"/>
                <a:sym typeface="Raleway"/>
              </a:rPr>
              <a:t>efficiency</a:t>
            </a:r>
            <a:r>
              <a:rPr lang="en-GB">
                <a:solidFill>
                  <a:srgbClr val="514A47"/>
                </a:solidFill>
                <a:latin typeface="Raleway Medium"/>
                <a:ea typeface="Raleway Medium"/>
                <a:cs typeface="Raleway Medium"/>
                <a:sym typeface="Raleway Medium"/>
              </a:rPr>
              <a:t>.</a:t>
            </a:r>
            <a:endParaRPr>
              <a:solidFill>
                <a:srgbClr val="514A47"/>
              </a:solidFill>
              <a:latin typeface="Raleway Medium"/>
              <a:ea typeface="Raleway Medium"/>
              <a:cs typeface="Raleway Medium"/>
              <a:sym typeface="Raleway Medium"/>
            </a:endParaRPr>
          </a:p>
        </p:txBody>
      </p:sp>
      <p:sp>
        <p:nvSpPr>
          <p:cNvPr id="213" name="Google Shape;213;p29"/>
          <p:cNvSpPr/>
          <p:nvPr/>
        </p:nvSpPr>
        <p:spPr>
          <a:xfrm>
            <a:off x="4529854" y="1655425"/>
            <a:ext cx="84300" cy="1150800"/>
          </a:xfrm>
          <a:prstGeom prst="rect">
            <a:avLst/>
          </a:prstGeom>
          <a:solidFill>
            <a:srgbClr val="ECDA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4" name="Google Shape;214;p29"/>
          <p:cNvPicPr preferRelativeResize="0"/>
          <p:nvPr/>
        </p:nvPicPr>
        <p:blipFill rotWithShape="1">
          <a:blip r:embed="rId3">
            <a:alphaModFix/>
          </a:blip>
          <a:srcRect b="9066" l="0" r="0" t="0"/>
          <a:stretch/>
        </p:blipFill>
        <p:spPr>
          <a:xfrm>
            <a:off x="238500" y="270000"/>
            <a:ext cx="3374126" cy="46035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2"/>
                                        </p:tgtEl>
                                        <p:attrNameLst>
                                          <p:attrName>style.visibility</p:attrName>
                                        </p:attrNameLst>
                                      </p:cBhvr>
                                      <p:to>
                                        <p:strVal val="visible"/>
                                      </p:to>
                                    </p:set>
                                    <p:animEffect filter="fade" transition="in">
                                      <p:cBhvr>
                                        <p:cTn dur="1000"/>
                                        <p:tgtEl>
                                          <p:spTgt spid="21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30"/>
          <p:cNvSpPr/>
          <p:nvPr/>
        </p:nvSpPr>
        <p:spPr>
          <a:xfrm>
            <a:off x="4254600" y="630000"/>
            <a:ext cx="634800" cy="366600"/>
          </a:xfrm>
          <a:prstGeom prst="rect">
            <a:avLst/>
          </a:prstGeom>
          <a:solidFill>
            <a:srgbClr val="9E97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30"/>
          <p:cNvSpPr txBox="1"/>
          <p:nvPr/>
        </p:nvSpPr>
        <p:spPr>
          <a:xfrm>
            <a:off x="4889400" y="459300"/>
            <a:ext cx="39876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3000">
                <a:solidFill>
                  <a:srgbClr val="514A47"/>
                </a:solidFill>
                <a:latin typeface="EB Garamond"/>
                <a:ea typeface="EB Garamond"/>
                <a:cs typeface="EB Garamond"/>
                <a:sym typeface="EB Garamond"/>
              </a:rPr>
              <a:t>Big data &amp; analytics</a:t>
            </a:r>
            <a:endParaRPr sz="3000">
              <a:solidFill>
                <a:srgbClr val="514A47"/>
              </a:solidFill>
              <a:latin typeface="EB Garamond"/>
              <a:ea typeface="EB Garamond"/>
              <a:cs typeface="EB Garamond"/>
              <a:sym typeface="EB Garamond"/>
            </a:endParaRPr>
          </a:p>
        </p:txBody>
      </p:sp>
      <p:sp>
        <p:nvSpPr>
          <p:cNvPr id="221" name="Google Shape;221;p30"/>
          <p:cNvSpPr txBox="1"/>
          <p:nvPr/>
        </p:nvSpPr>
        <p:spPr>
          <a:xfrm>
            <a:off x="4889400" y="1530000"/>
            <a:ext cx="4016100" cy="169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rgbClr val="514A47"/>
                </a:solidFill>
                <a:latin typeface="Raleway Medium"/>
                <a:ea typeface="Raleway Medium"/>
                <a:cs typeface="Raleway Medium"/>
                <a:sym typeface="Raleway Medium"/>
              </a:rPr>
              <a:t>The digital transformation offered by Industry 4.0 has allowed manufacturers to create big datasets containing data collected from thousands of IoT devices. These datasets are further </a:t>
            </a:r>
            <a:r>
              <a:rPr b="1" lang="en-GB">
                <a:solidFill>
                  <a:srgbClr val="514A47"/>
                </a:solidFill>
                <a:latin typeface="Raleway"/>
                <a:ea typeface="Raleway"/>
                <a:cs typeface="Raleway"/>
                <a:sym typeface="Raleway"/>
              </a:rPr>
              <a:t>analyzed</a:t>
            </a:r>
            <a:r>
              <a:rPr lang="en-GB">
                <a:solidFill>
                  <a:srgbClr val="514A47"/>
                </a:solidFill>
                <a:latin typeface="Raleway Medium"/>
                <a:ea typeface="Raleway Medium"/>
                <a:cs typeface="Raleway Medium"/>
                <a:sym typeface="Raleway Medium"/>
              </a:rPr>
              <a:t> to find </a:t>
            </a:r>
            <a:r>
              <a:rPr b="1" lang="en-GB">
                <a:solidFill>
                  <a:srgbClr val="9E9791"/>
                </a:solidFill>
                <a:latin typeface="Raleway"/>
                <a:ea typeface="Raleway"/>
                <a:cs typeface="Raleway"/>
                <a:sym typeface="Raleway"/>
              </a:rPr>
              <a:t>trends</a:t>
            </a:r>
            <a:r>
              <a:rPr lang="en-GB">
                <a:solidFill>
                  <a:srgbClr val="514A47"/>
                </a:solidFill>
                <a:latin typeface="Raleway Medium"/>
                <a:ea typeface="Raleway Medium"/>
                <a:cs typeface="Raleway Medium"/>
                <a:sym typeface="Raleway Medium"/>
              </a:rPr>
              <a:t> that help manufacturers to make </a:t>
            </a:r>
            <a:r>
              <a:rPr b="1" lang="en-GB">
                <a:solidFill>
                  <a:srgbClr val="514A47"/>
                </a:solidFill>
                <a:latin typeface="Raleway"/>
                <a:ea typeface="Raleway"/>
                <a:cs typeface="Raleway"/>
                <a:sym typeface="Raleway"/>
              </a:rPr>
              <a:t>smarter</a:t>
            </a:r>
            <a:r>
              <a:rPr lang="en-GB">
                <a:solidFill>
                  <a:srgbClr val="514A47"/>
                </a:solidFill>
                <a:latin typeface="Raleway Medium"/>
                <a:ea typeface="Raleway Medium"/>
                <a:cs typeface="Raleway Medium"/>
                <a:sym typeface="Raleway Medium"/>
              </a:rPr>
              <a:t> decisions &amp; act according to the market.</a:t>
            </a:r>
            <a:endParaRPr>
              <a:solidFill>
                <a:srgbClr val="514A47"/>
              </a:solidFill>
              <a:latin typeface="Raleway Medium"/>
              <a:ea typeface="Raleway Medium"/>
              <a:cs typeface="Raleway Medium"/>
              <a:sym typeface="Raleway Medium"/>
            </a:endParaRPr>
          </a:p>
        </p:txBody>
      </p:sp>
      <p:sp>
        <p:nvSpPr>
          <p:cNvPr id="222" name="Google Shape;222;p30"/>
          <p:cNvSpPr/>
          <p:nvPr/>
        </p:nvSpPr>
        <p:spPr>
          <a:xfrm>
            <a:off x="4529854" y="1655425"/>
            <a:ext cx="84300" cy="1150800"/>
          </a:xfrm>
          <a:prstGeom prst="rect">
            <a:avLst/>
          </a:prstGeom>
          <a:solidFill>
            <a:srgbClr val="ECDA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23" name="Google Shape;223;p30"/>
          <p:cNvPicPr preferRelativeResize="0"/>
          <p:nvPr/>
        </p:nvPicPr>
        <p:blipFill rotWithShape="1">
          <a:blip r:embed="rId3">
            <a:alphaModFix/>
          </a:blip>
          <a:srcRect b="8933" l="0" r="0" t="0"/>
          <a:stretch/>
        </p:blipFill>
        <p:spPr>
          <a:xfrm>
            <a:off x="238500" y="270000"/>
            <a:ext cx="3374125" cy="46035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1"/>
                                        </p:tgtEl>
                                        <p:attrNameLst>
                                          <p:attrName>style.visibility</p:attrName>
                                        </p:attrNameLst>
                                      </p:cBhvr>
                                      <p:to>
                                        <p:strVal val="visible"/>
                                      </p:to>
                                    </p:set>
                                    <p:animEffect filter="fade" transition="in">
                                      <p:cBhvr>
                                        <p:cTn dur="1000"/>
                                        <p:tgtEl>
                                          <p:spTgt spid="22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31"/>
          <p:cNvSpPr/>
          <p:nvPr/>
        </p:nvSpPr>
        <p:spPr>
          <a:xfrm>
            <a:off x="4254600" y="630000"/>
            <a:ext cx="634800" cy="366600"/>
          </a:xfrm>
          <a:prstGeom prst="rect">
            <a:avLst/>
          </a:prstGeom>
          <a:solidFill>
            <a:srgbClr val="9E97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31"/>
          <p:cNvSpPr txBox="1"/>
          <p:nvPr/>
        </p:nvSpPr>
        <p:spPr>
          <a:xfrm>
            <a:off x="4889400" y="459300"/>
            <a:ext cx="39876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3000">
                <a:solidFill>
                  <a:srgbClr val="514A47"/>
                </a:solidFill>
                <a:latin typeface="EB Garamond"/>
                <a:ea typeface="EB Garamond"/>
                <a:cs typeface="EB Garamond"/>
                <a:sym typeface="EB Garamond"/>
              </a:rPr>
              <a:t>Digital twin</a:t>
            </a:r>
            <a:endParaRPr sz="3000">
              <a:solidFill>
                <a:srgbClr val="514A47"/>
              </a:solidFill>
              <a:latin typeface="EB Garamond"/>
              <a:ea typeface="EB Garamond"/>
              <a:cs typeface="EB Garamond"/>
              <a:sym typeface="EB Garamond"/>
            </a:endParaRPr>
          </a:p>
        </p:txBody>
      </p:sp>
      <p:sp>
        <p:nvSpPr>
          <p:cNvPr id="230" name="Google Shape;230;p31"/>
          <p:cNvSpPr txBox="1"/>
          <p:nvPr/>
        </p:nvSpPr>
        <p:spPr>
          <a:xfrm>
            <a:off x="4889400" y="1530000"/>
            <a:ext cx="4016100" cy="320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rgbClr val="514A47"/>
                </a:solidFill>
                <a:latin typeface="Raleway Medium"/>
                <a:ea typeface="Raleway Medium"/>
                <a:cs typeface="Raleway Medium"/>
                <a:sym typeface="Raleway Medium"/>
              </a:rPr>
              <a:t>The digital transformation offered by Industry 4.0 has allowed manufacturers to create digital twins that are virtual </a:t>
            </a:r>
            <a:r>
              <a:rPr b="1" lang="en-GB">
                <a:solidFill>
                  <a:srgbClr val="514A47"/>
                </a:solidFill>
                <a:latin typeface="Raleway"/>
                <a:ea typeface="Raleway"/>
                <a:cs typeface="Raleway"/>
                <a:sym typeface="Raleway"/>
              </a:rPr>
              <a:t>replicas</a:t>
            </a:r>
            <a:r>
              <a:rPr lang="en-GB">
                <a:solidFill>
                  <a:srgbClr val="514A47"/>
                </a:solidFill>
                <a:latin typeface="Raleway Medium"/>
                <a:ea typeface="Raleway Medium"/>
                <a:cs typeface="Raleway Medium"/>
                <a:sym typeface="Raleway Medium"/>
              </a:rPr>
              <a:t> of </a:t>
            </a:r>
            <a:r>
              <a:rPr b="1" lang="en-GB">
                <a:solidFill>
                  <a:srgbClr val="514A47"/>
                </a:solidFill>
                <a:latin typeface="Raleway"/>
                <a:ea typeface="Raleway"/>
                <a:cs typeface="Raleway"/>
                <a:sym typeface="Raleway"/>
              </a:rPr>
              <a:t>processes</a:t>
            </a:r>
            <a:r>
              <a:rPr lang="en-GB">
                <a:solidFill>
                  <a:srgbClr val="514A47"/>
                </a:solidFill>
                <a:latin typeface="Raleway Medium"/>
                <a:ea typeface="Raleway Medium"/>
                <a:cs typeface="Raleway Medium"/>
                <a:sym typeface="Raleway Medium"/>
              </a:rPr>
              <a:t>, </a:t>
            </a:r>
            <a:r>
              <a:rPr b="1" lang="en-GB">
                <a:solidFill>
                  <a:srgbClr val="9E9791"/>
                </a:solidFill>
                <a:latin typeface="Raleway"/>
                <a:ea typeface="Raleway"/>
                <a:cs typeface="Raleway"/>
                <a:sym typeface="Raleway"/>
              </a:rPr>
              <a:t>production lines</a:t>
            </a:r>
            <a:r>
              <a:rPr lang="en-GB">
                <a:solidFill>
                  <a:srgbClr val="514A47"/>
                </a:solidFill>
                <a:latin typeface="Raleway Medium"/>
                <a:ea typeface="Raleway Medium"/>
                <a:cs typeface="Raleway Medium"/>
                <a:sym typeface="Raleway Medium"/>
              </a:rPr>
              <a:t>, factories and supply chains. A digital twin is created by </a:t>
            </a:r>
            <a:r>
              <a:rPr b="1" lang="en-GB">
                <a:solidFill>
                  <a:srgbClr val="9E9791"/>
                </a:solidFill>
                <a:latin typeface="Raleway"/>
                <a:ea typeface="Raleway"/>
                <a:cs typeface="Raleway"/>
                <a:sym typeface="Raleway"/>
              </a:rPr>
              <a:t>pulling data</a:t>
            </a:r>
            <a:r>
              <a:rPr lang="en-GB">
                <a:solidFill>
                  <a:srgbClr val="514A47"/>
                </a:solidFill>
                <a:latin typeface="Raleway Medium"/>
                <a:ea typeface="Raleway Medium"/>
                <a:cs typeface="Raleway Medium"/>
                <a:sym typeface="Raleway Medium"/>
              </a:rPr>
              <a:t> from IoT sensors, devices, </a:t>
            </a:r>
            <a:r>
              <a:rPr b="1" lang="en-GB">
                <a:solidFill>
                  <a:srgbClr val="514A47"/>
                </a:solidFill>
                <a:latin typeface="Raleway"/>
                <a:ea typeface="Raleway"/>
                <a:cs typeface="Raleway"/>
                <a:sym typeface="Raleway"/>
              </a:rPr>
              <a:t>PLCs</a:t>
            </a:r>
            <a:r>
              <a:rPr lang="en-GB">
                <a:solidFill>
                  <a:srgbClr val="514A47"/>
                </a:solidFill>
                <a:latin typeface="Raleway Medium"/>
                <a:ea typeface="Raleway Medium"/>
                <a:cs typeface="Raleway Medium"/>
                <a:sym typeface="Raleway Medium"/>
              </a:rPr>
              <a:t> and other objects connected to the internet. Manufacturers can use digital twins to help increase </a:t>
            </a:r>
            <a:r>
              <a:rPr b="1" lang="en-GB">
                <a:solidFill>
                  <a:srgbClr val="9E9791"/>
                </a:solidFill>
                <a:latin typeface="Raleway"/>
                <a:ea typeface="Raleway"/>
                <a:cs typeface="Raleway"/>
                <a:sym typeface="Raleway"/>
              </a:rPr>
              <a:t>productivity</a:t>
            </a:r>
            <a:r>
              <a:rPr lang="en-GB">
                <a:solidFill>
                  <a:srgbClr val="514A47"/>
                </a:solidFill>
                <a:latin typeface="Raleway Medium"/>
                <a:ea typeface="Raleway Medium"/>
                <a:cs typeface="Raleway Medium"/>
                <a:sym typeface="Raleway Medium"/>
              </a:rPr>
              <a:t>, improve workflows and design new products. By simulating a production process, </a:t>
            </a:r>
            <a:endParaRPr>
              <a:solidFill>
                <a:srgbClr val="514A47"/>
              </a:solidFill>
              <a:latin typeface="Raleway Medium"/>
              <a:ea typeface="Raleway Medium"/>
              <a:cs typeface="Raleway Medium"/>
              <a:sym typeface="Raleway Medium"/>
            </a:endParaRPr>
          </a:p>
          <a:p>
            <a:pPr indent="0" lvl="0" marL="0" rtl="0" algn="l">
              <a:spcBef>
                <a:spcPts val="0"/>
              </a:spcBef>
              <a:spcAft>
                <a:spcPts val="0"/>
              </a:spcAft>
              <a:buNone/>
            </a:pPr>
            <a:r>
              <a:rPr lang="en-GB">
                <a:solidFill>
                  <a:srgbClr val="514A47"/>
                </a:solidFill>
                <a:latin typeface="Raleway Medium"/>
                <a:ea typeface="Raleway Medium"/>
                <a:cs typeface="Raleway Medium"/>
                <a:sym typeface="Raleway Medium"/>
              </a:rPr>
              <a:t>For example, manufacturers can test changes to the process to find ways to </a:t>
            </a:r>
            <a:r>
              <a:rPr b="1" lang="en-GB">
                <a:solidFill>
                  <a:srgbClr val="514A47"/>
                </a:solidFill>
                <a:latin typeface="Raleway"/>
                <a:ea typeface="Raleway"/>
                <a:cs typeface="Raleway"/>
                <a:sym typeface="Raleway"/>
              </a:rPr>
              <a:t>minimize</a:t>
            </a:r>
            <a:r>
              <a:rPr lang="en-GB">
                <a:solidFill>
                  <a:srgbClr val="514A47"/>
                </a:solidFill>
                <a:latin typeface="Raleway Medium"/>
                <a:ea typeface="Raleway Medium"/>
                <a:cs typeface="Raleway Medium"/>
                <a:sym typeface="Raleway Medium"/>
              </a:rPr>
              <a:t> downtime or improve capacity.</a:t>
            </a:r>
            <a:endParaRPr>
              <a:solidFill>
                <a:srgbClr val="514A47"/>
              </a:solidFill>
              <a:latin typeface="Raleway Medium"/>
              <a:ea typeface="Raleway Medium"/>
              <a:cs typeface="Raleway Medium"/>
              <a:sym typeface="Raleway Medium"/>
            </a:endParaRPr>
          </a:p>
        </p:txBody>
      </p:sp>
      <p:sp>
        <p:nvSpPr>
          <p:cNvPr id="231" name="Google Shape;231;p31"/>
          <p:cNvSpPr/>
          <p:nvPr/>
        </p:nvSpPr>
        <p:spPr>
          <a:xfrm>
            <a:off x="4529854" y="1655425"/>
            <a:ext cx="84300" cy="1150800"/>
          </a:xfrm>
          <a:prstGeom prst="rect">
            <a:avLst/>
          </a:prstGeom>
          <a:solidFill>
            <a:srgbClr val="ECDA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32" name="Google Shape;232;p31"/>
          <p:cNvPicPr preferRelativeResize="0"/>
          <p:nvPr/>
        </p:nvPicPr>
        <p:blipFill rotWithShape="1">
          <a:blip r:embed="rId3">
            <a:alphaModFix/>
          </a:blip>
          <a:srcRect b="9066" l="0" r="0" t="0"/>
          <a:stretch/>
        </p:blipFill>
        <p:spPr>
          <a:xfrm>
            <a:off x="238500" y="270000"/>
            <a:ext cx="3374126" cy="46035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0"/>
                                        </p:tgtEl>
                                        <p:attrNameLst>
                                          <p:attrName>style.visibility</p:attrName>
                                        </p:attrNameLst>
                                      </p:cBhvr>
                                      <p:to>
                                        <p:strVal val="visible"/>
                                      </p:to>
                                    </p:set>
                                    <p:animEffect filter="fade" transition="in">
                                      <p:cBhvr>
                                        <p:cTn dur="1000"/>
                                        <p:tgtEl>
                                          <p:spTgt spid="23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grpSp>
        <p:nvGrpSpPr>
          <p:cNvPr id="65" name="Google Shape;65;p14"/>
          <p:cNvGrpSpPr/>
          <p:nvPr/>
        </p:nvGrpSpPr>
        <p:grpSpPr>
          <a:xfrm>
            <a:off x="4540388" y="442800"/>
            <a:ext cx="63226" cy="4257900"/>
            <a:chOff x="0" y="193025"/>
            <a:chExt cx="238500" cy="4257900"/>
          </a:xfrm>
        </p:grpSpPr>
        <p:sp>
          <p:nvSpPr>
            <p:cNvPr id="66" name="Google Shape;66;p14"/>
            <p:cNvSpPr/>
            <p:nvPr/>
          </p:nvSpPr>
          <p:spPr>
            <a:xfrm>
              <a:off x="0" y="193025"/>
              <a:ext cx="238500" cy="2781900"/>
            </a:xfrm>
            <a:prstGeom prst="rect">
              <a:avLst/>
            </a:prstGeom>
            <a:solidFill>
              <a:srgbClr val="ECDA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14"/>
            <p:cNvSpPr/>
            <p:nvPr/>
          </p:nvSpPr>
          <p:spPr>
            <a:xfrm>
              <a:off x="0" y="2974925"/>
              <a:ext cx="238500" cy="1476000"/>
            </a:xfrm>
            <a:prstGeom prst="rect">
              <a:avLst/>
            </a:prstGeom>
            <a:solidFill>
              <a:srgbClr val="9E97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14"/>
            <p:cNvSpPr/>
            <p:nvPr/>
          </p:nvSpPr>
          <p:spPr>
            <a:xfrm>
              <a:off x="0" y="4161100"/>
              <a:ext cx="238500" cy="124800"/>
            </a:xfrm>
            <a:prstGeom prst="rect">
              <a:avLst/>
            </a:prstGeom>
            <a:solidFill>
              <a:srgbClr val="ECE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 name="Google Shape;69;p14"/>
          <p:cNvSpPr txBox="1"/>
          <p:nvPr/>
        </p:nvSpPr>
        <p:spPr>
          <a:xfrm>
            <a:off x="261425" y="4000400"/>
            <a:ext cx="2742900" cy="56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rgbClr val="514A47"/>
                </a:solidFill>
                <a:latin typeface="Raleway Black"/>
                <a:ea typeface="Raleway Black"/>
                <a:cs typeface="Raleway Black"/>
                <a:sym typeface="Raleway Black"/>
              </a:rPr>
              <a:t>Table of content.</a:t>
            </a:r>
            <a:endParaRPr sz="2400">
              <a:solidFill>
                <a:srgbClr val="514A47"/>
              </a:solidFill>
              <a:latin typeface="Raleway Black"/>
              <a:ea typeface="Raleway Black"/>
              <a:cs typeface="Raleway Black"/>
              <a:sym typeface="Raleway Black"/>
            </a:endParaRPr>
          </a:p>
        </p:txBody>
      </p:sp>
      <p:grpSp>
        <p:nvGrpSpPr>
          <p:cNvPr id="70" name="Google Shape;70;p14"/>
          <p:cNvGrpSpPr/>
          <p:nvPr/>
        </p:nvGrpSpPr>
        <p:grpSpPr>
          <a:xfrm>
            <a:off x="261425" y="442800"/>
            <a:ext cx="2190900" cy="2757900"/>
            <a:chOff x="261425" y="442800"/>
            <a:chExt cx="2190900" cy="2757900"/>
          </a:xfrm>
        </p:grpSpPr>
        <p:sp>
          <p:nvSpPr>
            <p:cNvPr id="71" name="Google Shape;71;p14"/>
            <p:cNvSpPr/>
            <p:nvPr/>
          </p:nvSpPr>
          <p:spPr>
            <a:xfrm>
              <a:off x="261425" y="442800"/>
              <a:ext cx="2190900" cy="2757900"/>
            </a:xfrm>
            <a:prstGeom prst="rect">
              <a:avLst/>
            </a:prstGeom>
            <a:solidFill>
              <a:srgbClr val="ECDACE">
                <a:alpha val="30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4"/>
            <p:cNvSpPr/>
            <p:nvPr/>
          </p:nvSpPr>
          <p:spPr>
            <a:xfrm>
              <a:off x="1786900" y="442800"/>
              <a:ext cx="543600" cy="400200"/>
            </a:xfrm>
            <a:prstGeom prst="rect">
              <a:avLst/>
            </a:prstGeom>
            <a:solidFill>
              <a:srgbClr val="9E9791"/>
            </a:solidFill>
            <a:ln>
              <a:noFill/>
            </a:ln>
            <a:effectLst>
              <a:outerShdw blurRad="85725" rotWithShape="0" algn="bl" dist="57150">
                <a:srgbClr val="ECDACE"/>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73" name="Google Shape;73;p14"/>
          <p:cNvPicPr preferRelativeResize="0"/>
          <p:nvPr/>
        </p:nvPicPr>
        <p:blipFill>
          <a:blip r:embed="rId3">
            <a:alphaModFix/>
          </a:blip>
          <a:stretch>
            <a:fillRect/>
          </a:stretch>
        </p:blipFill>
        <p:spPr>
          <a:xfrm>
            <a:off x="357800" y="976475"/>
            <a:ext cx="1998149" cy="1488831"/>
          </a:xfrm>
          <a:prstGeom prst="rect">
            <a:avLst/>
          </a:prstGeom>
          <a:noFill/>
          <a:ln>
            <a:noFill/>
          </a:ln>
        </p:spPr>
      </p:pic>
      <p:sp>
        <p:nvSpPr>
          <p:cNvPr id="74" name="Google Shape;74;p14"/>
          <p:cNvSpPr txBox="1"/>
          <p:nvPr/>
        </p:nvSpPr>
        <p:spPr>
          <a:xfrm>
            <a:off x="5204550" y="467250"/>
            <a:ext cx="3372900" cy="2493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3000">
                <a:solidFill>
                  <a:srgbClr val="514A47"/>
                </a:solidFill>
                <a:latin typeface="Raleway"/>
                <a:ea typeface="Raleway"/>
                <a:cs typeface="Raleway"/>
                <a:sym typeface="Raleway"/>
              </a:rPr>
              <a:t>01 </a:t>
            </a:r>
            <a:r>
              <a:rPr b="1" lang="en-GB">
                <a:solidFill>
                  <a:srgbClr val="9E9791"/>
                </a:solidFill>
                <a:latin typeface="Raleway"/>
                <a:ea typeface="Raleway"/>
                <a:cs typeface="Raleway"/>
                <a:sym typeface="Raleway"/>
              </a:rPr>
              <a:t>I</a:t>
            </a:r>
            <a:r>
              <a:rPr b="1" lang="en-GB">
                <a:solidFill>
                  <a:srgbClr val="9E9791"/>
                </a:solidFill>
                <a:latin typeface="Raleway"/>
                <a:ea typeface="Raleway"/>
                <a:cs typeface="Raleway"/>
                <a:sym typeface="Raleway"/>
              </a:rPr>
              <a:t>ntroduction.</a:t>
            </a:r>
            <a:endParaRPr b="1">
              <a:solidFill>
                <a:srgbClr val="9E9791"/>
              </a:solidFill>
              <a:latin typeface="Raleway"/>
              <a:ea typeface="Raleway"/>
              <a:cs typeface="Raleway"/>
              <a:sym typeface="Raleway"/>
            </a:endParaRPr>
          </a:p>
          <a:p>
            <a:pPr indent="0" lvl="0" marL="0" rtl="0" algn="l">
              <a:spcBef>
                <a:spcPts val="0"/>
              </a:spcBef>
              <a:spcAft>
                <a:spcPts val="0"/>
              </a:spcAft>
              <a:buNone/>
            </a:pPr>
            <a:r>
              <a:rPr lang="en-GB" sz="3000">
                <a:solidFill>
                  <a:srgbClr val="514A47"/>
                </a:solidFill>
                <a:latin typeface="Raleway"/>
                <a:ea typeface="Raleway"/>
                <a:cs typeface="Raleway"/>
                <a:sym typeface="Raleway"/>
              </a:rPr>
              <a:t>02 </a:t>
            </a:r>
            <a:r>
              <a:rPr b="1" lang="en-GB">
                <a:solidFill>
                  <a:srgbClr val="9E9791"/>
                </a:solidFill>
                <a:latin typeface="Raleway"/>
                <a:ea typeface="Raleway"/>
                <a:cs typeface="Raleway"/>
                <a:sym typeface="Raleway"/>
              </a:rPr>
              <a:t>History.</a:t>
            </a:r>
            <a:endParaRPr b="1">
              <a:solidFill>
                <a:srgbClr val="9E9791"/>
              </a:solidFill>
              <a:latin typeface="Raleway"/>
              <a:ea typeface="Raleway"/>
              <a:cs typeface="Raleway"/>
              <a:sym typeface="Raleway"/>
            </a:endParaRPr>
          </a:p>
          <a:p>
            <a:pPr indent="0" lvl="0" marL="0" rtl="0" algn="l">
              <a:spcBef>
                <a:spcPts val="0"/>
              </a:spcBef>
              <a:spcAft>
                <a:spcPts val="0"/>
              </a:spcAft>
              <a:buNone/>
            </a:pPr>
            <a:r>
              <a:rPr lang="en-GB" sz="3000">
                <a:solidFill>
                  <a:srgbClr val="514A47"/>
                </a:solidFill>
                <a:latin typeface="Raleway"/>
                <a:ea typeface="Raleway"/>
                <a:cs typeface="Raleway"/>
                <a:sym typeface="Raleway"/>
              </a:rPr>
              <a:t>03 </a:t>
            </a:r>
            <a:r>
              <a:rPr b="1" lang="en-GB">
                <a:solidFill>
                  <a:srgbClr val="9E9791"/>
                </a:solidFill>
                <a:latin typeface="Raleway"/>
                <a:ea typeface="Raleway"/>
                <a:cs typeface="Raleway"/>
                <a:sym typeface="Raleway"/>
              </a:rPr>
              <a:t>Era of Industry 4.0.</a:t>
            </a:r>
            <a:endParaRPr b="1">
              <a:solidFill>
                <a:srgbClr val="9E9791"/>
              </a:solidFill>
              <a:latin typeface="Raleway"/>
              <a:ea typeface="Raleway"/>
              <a:cs typeface="Raleway"/>
              <a:sym typeface="Raleway"/>
            </a:endParaRPr>
          </a:p>
          <a:p>
            <a:pPr indent="0" lvl="0" marL="0" rtl="0" algn="l">
              <a:spcBef>
                <a:spcPts val="0"/>
              </a:spcBef>
              <a:spcAft>
                <a:spcPts val="0"/>
              </a:spcAft>
              <a:buClr>
                <a:schemeClr val="dk1"/>
              </a:buClr>
              <a:buSzPts val="1100"/>
              <a:buFont typeface="Arial"/>
              <a:buNone/>
            </a:pPr>
            <a:r>
              <a:rPr lang="en-GB" sz="3000">
                <a:solidFill>
                  <a:srgbClr val="514A47"/>
                </a:solidFill>
                <a:latin typeface="Raleway"/>
                <a:ea typeface="Raleway"/>
                <a:cs typeface="Raleway"/>
                <a:sym typeface="Raleway"/>
              </a:rPr>
              <a:t>04 </a:t>
            </a:r>
            <a:r>
              <a:rPr b="1" lang="en-GB">
                <a:solidFill>
                  <a:srgbClr val="9E9791"/>
                </a:solidFill>
                <a:latin typeface="Raleway"/>
                <a:ea typeface="Raleway"/>
                <a:cs typeface="Raleway"/>
                <a:sym typeface="Raleway"/>
              </a:rPr>
              <a:t>Technologies.</a:t>
            </a:r>
            <a:endParaRPr b="1">
              <a:solidFill>
                <a:srgbClr val="9E9791"/>
              </a:solidFill>
              <a:latin typeface="Raleway"/>
              <a:ea typeface="Raleway"/>
              <a:cs typeface="Raleway"/>
              <a:sym typeface="Raleway"/>
            </a:endParaRPr>
          </a:p>
          <a:p>
            <a:pPr indent="0" lvl="0" marL="0" rtl="0" algn="l">
              <a:spcBef>
                <a:spcPts val="0"/>
              </a:spcBef>
              <a:spcAft>
                <a:spcPts val="0"/>
              </a:spcAft>
              <a:buClr>
                <a:schemeClr val="dk1"/>
              </a:buClr>
              <a:buSzPts val="1100"/>
              <a:buFont typeface="Arial"/>
              <a:buNone/>
            </a:pPr>
            <a:r>
              <a:rPr lang="en-GB" sz="3000">
                <a:solidFill>
                  <a:srgbClr val="514A47"/>
                </a:solidFill>
                <a:latin typeface="Raleway"/>
                <a:ea typeface="Raleway"/>
                <a:cs typeface="Raleway"/>
                <a:sym typeface="Raleway"/>
              </a:rPr>
              <a:t>05 </a:t>
            </a:r>
            <a:r>
              <a:rPr b="1" lang="en-GB">
                <a:solidFill>
                  <a:srgbClr val="9E9791"/>
                </a:solidFill>
                <a:latin typeface="Raleway"/>
                <a:ea typeface="Raleway"/>
                <a:cs typeface="Raleway"/>
                <a:sym typeface="Raleway"/>
              </a:rPr>
              <a:t>Conclusion.</a:t>
            </a:r>
            <a:endParaRPr>
              <a:latin typeface="Raleway"/>
              <a:ea typeface="Raleway"/>
              <a:cs typeface="Raleway"/>
              <a:sym typeface="Raleway"/>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4">
                                            <p:txEl>
                                              <p:pRg end="0" st="0"/>
                                            </p:txEl>
                                          </p:spTgt>
                                        </p:tgtEl>
                                        <p:attrNameLst>
                                          <p:attrName>style.visibility</p:attrName>
                                        </p:attrNameLst>
                                      </p:cBhvr>
                                      <p:to>
                                        <p:strVal val="visible"/>
                                      </p:to>
                                    </p:set>
                                    <p:animEffect filter="fade" transition="in">
                                      <p:cBhvr>
                                        <p:cTn dur="1000"/>
                                        <p:tgtEl>
                                          <p:spTgt spid="7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4">
                                            <p:txEl>
                                              <p:pRg end="1" st="1"/>
                                            </p:txEl>
                                          </p:spTgt>
                                        </p:tgtEl>
                                        <p:attrNameLst>
                                          <p:attrName>style.visibility</p:attrName>
                                        </p:attrNameLst>
                                      </p:cBhvr>
                                      <p:to>
                                        <p:strVal val="visible"/>
                                      </p:to>
                                    </p:set>
                                    <p:animEffect filter="fade" transition="in">
                                      <p:cBhvr>
                                        <p:cTn dur="1000"/>
                                        <p:tgtEl>
                                          <p:spTgt spid="7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4">
                                            <p:txEl>
                                              <p:pRg end="2" st="2"/>
                                            </p:txEl>
                                          </p:spTgt>
                                        </p:tgtEl>
                                        <p:attrNameLst>
                                          <p:attrName>style.visibility</p:attrName>
                                        </p:attrNameLst>
                                      </p:cBhvr>
                                      <p:to>
                                        <p:strVal val="visible"/>
                                      </p:to>
                                    </p:set>
                                    <p:animEffect filter="fade" transition="in">
                                      <p:cBhvr>
                                        <p:cTn dur="1000"/>
                                        <p:tgtEl>
                                          <p:spTgt spid="74">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4">
                                            <p:txEl>
                                              <p:pRg end="3" st="3"/>
                                            </p:txEl>
                                          </p:spTgt>
                                        </p:tgtEl>
                                        <p:attrNameLst>
                                          <p:attrName>style.visibility</p:attrName>
                                        </p:attrNameLst>
                                      </p:cBhvr>
                                      <p:to>
                                        <p:strVal val="visible"/>
                                      </p:to>
                                    </p:set>
                                    <p:animEffect filter="fade" transition="in">
                                      <p:cBhvr>
                                        <p:cTn dur="1000"/>
                                        <p:tgtEl>
                                          <p:spTgt spid="74">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4">
                                            <p:txEl>
                                              <p:pRg end="4" st="4"/>
                                            </p:txEl>
                                          </p:spTgt>
                                        </p:tgtEl>
                                        <p:attrNameLst>
                                          <p:attrName>style.visibility</p:attrName>
                                        </p:attrNameLst>
                                      </p:cBhvr>
                                      <p:to>
                                        <p:strVal val="visible"/>
                                      </p:to>
                                    </p:set>
                                    <p:animEffect filter="fade" transition="in">
                                      <p:cBhvr>
                                        <p:cTn dur="1000"/>
                                        <p:tgtEl>
                                          <p:spTgt spid="74">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32"/>
          <p:cNvSpPr/>
          <p:nvPr/>
        </p:nvSpPr>
        <p:spPr>
          <a:xfrm>
            <a:off x="4254600" y="630000"/>
            <a:ext cx="634800" cy="366600"/>
          </a:xfrm>
          <a:prstGeom prst="rect">
            <a:avLst/>
          </a:prstGeom>
          <a:solidFill>
            <a:srgbClr val="9E97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32"/>
          <p:cNvSpPr txBox="1"/>
          <p:nvPr/>
        </p:nvSpPr>
        <p:spPr>
          <a:xfrm>
            <a:off x="4889400" y="459300"/>
            <a:ext cx="39876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3000">
                <a:solidFill>
                  <a:srgbClr val="514A47"/>
                </a:solidFill>
                <a:latin typeface="EB Garamond"/>
                <a:ea typeface="EB Garamond"/>
                <a:cs typeface="EB Garamond"/>
                <a:sym typeface="EB Garamond"/>
              </a:rPr>
              <a:t>Cybersecurity</a:t>
            </a:r>
            <a:endParaRPr sz="3000">
              <a:solidFill>
                <a:srgbClr val="514A47"/>
              </a:solidFill>
              <a:latin typeface="EB Garamond"/>
              <a:ea typeface="EB Garamond"/>
              <a:cs typeface="EB Garamond"/>
              <a:sym typeface="EB Garamond"/>
            </a:endParaRPr>
          </a:p>
        </p:txBody>
      </p:sp>
      <p:sp>
        <p:nvSpPr>
          <p:cNvPr id="239" name="Google Shape;239;p32"/>
          <p:cNvSpPr txBox="1"/>
          <p:nvPr/>
        </p:nvSpPr>
        <p:spPr>
          <a:xfrm>
            <a:off x="4875150" y="1530000"/>
            <a:ext cx="4016100" cy="255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rgbClr val="514A47"/>
                </a:solidFill>
                <a:latin typeface="Raleway Medium"/>
                <a:ea typeface="Raleway Medium"/>
                <a:cs typeface="Raleway Medium"/>
                <a:sym typeface="Raleway Medium"/>
              </a:rPr>
              <a:t>Manufacturing companies have not always considered the importance of cybersecurity or cyber-physical systems. However, the same </a:t>
            </a:r>
            <a:r>
              <a:rPr b="1" lang="en-GB">
                <a:solidFill>
                  <a:srgbClr val="514A47"/>
                </a:solidFill>
                <a:latin typeface="Raleway"/>
                <a:ea typeface="Raleway"/>
                <a:cs typeface="Raleway"/>
                <a:sym typeface="Raleway"/>
              </a:rPr>
              <a:t>connectivity</a:t>
            </a:r>
            <a:r>
              <a:rPr lang="en-GB">
                <a:solidFill>
                  <a:srgbClr val="514A47"/>
                </a:solidFill>
                <a:latin typeface="Raleway Medium"/>
                <a:ea typeface="Raleway Medium"/>
                <a:cs typeface="Raleway Medium"/>
                <a:sym typeface="Raleway Medium"/>
              </a:rPr>
              <a:t> of operational equipment in the factory or field that enables more efficient manufacturing processes also exposes new entry paths for malicious attacks &amp; malware. When undergoing a digital transformation to Industry 4.0, it is essential to consider a cybersecurity approach that encompasses IT and OT equipment.</a:t>
            </a:r>
            <a:endParaRPr>
              <a:solidFill>
                <a:srgbClr val="514A47"/>
              </a:solidFill>
              <a:latin typeface="Raleway Medium"/>
              <a:ea typeface="Raleway Medium"/>
              <a:cs typeface="Raleway Medium"/>
              <a:sym typeface="Raleway Medium"/>
            </a:endParaRPr>
          </a:p>
        </p:txBody>
      </p:sp>
      <p:sp>
        <p:nvSpPr>
          <p:cNvPr id="240" name="Google Shape;240;p32"/>
          <p:cNvSpPr/>
          <p:nvPr/>
        </p:nvSpPr>
        <p:spPr>
          <a:xfrm>
            <a:off x="4529854" y="1655425"/>
            <a:ext cx="84300" cy="1150800"/>
          </a:xfrm>
          <a:prstGeom prst="rect">
            <a:avLst/>
          </a:prstGeom>
          <a:solidFill>
            <a:srgbClr val="ECDA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41" name="Google Shape;241;p32"/>
          <p:cNvPicPr preferRelativeResize="0"/>
          <p:nvPr/>
        </p:nvPicPr>
        <p:blipFill rotWithShape="1">
          <a:blip r:embed="rId3">
            <a:alphaModFix/>
          </a:blip>
          <a:srcRect b="4417" l="0" r="0" t="3543"/>
          <a:stretch/>
        </p:blipFill>
        <p:spPr>
          <a:xfrm>
            <a:off x="238500" y="270000"/>
            <a:ext cx="3374126" cy="46035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9"/>
                                        </p:tgtEl>
                                        <p:attrNameLst>
                                          <p:attrName>style.visibility</p:attrName>
                                        </p:attrNameLst>
                                      </p:cBhvr>
                                      <p:to>
                                        <p:strVal val="visible"/>
                                      </p:to>
                                    </p:set>
                                    <p:animEffect filter="fade" transition="in">
                                      <p:cBhvr>
                                        <p:cTn dur="1000"/>
                                        <p:tgtEl>
                                          <p:spTgt spid="23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33"/>
          <p:cNvSpPr/>
          <p:nvPr/>
        </p:nvSpPr>
        <p:spPr>
          <a:xfrm>
            <a:off x="4254600" y="630000"/>
            <a:ext cx="634800" cy="366600"/>
          </a:xfrm>
          <a:prstGeom prst="rect">
            <a:avLst/>
          </a:prstGeom>
          <a:solidFill>
            <a:srgbClr val="9E97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33"/>
          <p:cNvSpPr txBox="1"/>
          <p:nvPr/>
        </p:nvSpPr>
        <p:spPr>
          <a:xfrm>
            <a:off x="4889400" y="459300"/>
            <a:ext cx="39876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3000">
                <a:solidFill>
                  <a:srgbClr val="514A47"/>
                </a:solidFill>
                <a:latin typeface="EB Garamond"/>
                <a:ea typeface="EB Garamond"/>
                <a:cs typeface="EB Garamond"/>
                <a:sym typeface="EB Garamond"/>
              </a:rPr>
              <a:t>Smart manufacturing</a:t>
            </a:r>
            <a:endParaRPr sz="3000">
              <a:solidFill>
                <a:srgbClr val="514A47"/>
              </a:solidFill>
              <a:latin typeface="EB Garamond"/>
              <a:ea typeface="EB Garamond"/>
              <a:cs typeface="EB Garamond"/>
              <a:sym typeface="EB Garamond"/>
            </a:endParaRPr>
          </a:p>
        </p:txBody>
      </p:sp>
      <p:sp>
        <p:nvSpPr>
          <p:cNvPr id="248" name="Google Shape;248;p33"/>
          <p:cNvSpPr txBox="1"/>
          <p:nvPr/>
        </p:nvSpPr>
        <p:spPr>
          <a:xfrm>
            <a:off x="4889400" y="1530000"/>
            <a:ext cx="40161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rgbClr val="514A47"/>
                </a:solidFill>
                <a:latin typeface="Raleway Medium"/>
                <a:ea typeface="Raleway Medium"/>
                <a:cs typeface="Raleway Medium"/>
                <a:sym typeface="Raleway Medium"/>
              </a:rPr>
              <a:t>The digital transformation offered by Industry 4.0 has allowed manufacturers to </a:t>
            </a:r>
            <a:r>
              <a:rPr b="1" lang="en-GB">
                <a:solidFill>
                  <a:srgbClr val="514A47"/>
                </a:solidFill>
                <a:latin typeface="Raleway"/>
                <a:ea typeface="Raleway"/>
                <a:cs typeface="Raleway"/>
                <a:sym typeface="Raleway"/>
              </a:rPr>
              <a:t>analyze</a:t>
            </a:r>
            <a:r>
              <a:rPr lang="en-GB">
                <a:solidFill>
                  <a:srgbClr val="514A47"/>
                </a:solidFill>
                <a:latin typeface="Raleway Medium"/>
                <a:ea typeface="Raleway Medium"/>
                <a:cs typeface="Raleway Medium"/>
                <a:sym typeface="Raleway Medium"/>
              </a:rPr>
              <a:t> and </a:t>
            </a:r>
            <a:r>
              <a:rPr b="1" lang="en-GB">
                <a:solidFill>
                  <a:srgbClr val="9E9791"/>
                </a:solidFill>
                <a:latin typeface="Raleway"/>
                <a:ea typeface="Raleway"/>
                <a:cs typeface="Raleway"/>
                <a:sym typeface="Raleway"/>
              </a:rPr>
              <a:t>recognize</a:t>
            </a:r>
            <a:r>
              <a:rPr lang="en-GB">
                <a:solidFill>
                  <a:srgbClr val="514A47"/>
                </a:solidFill>
                <a:latin typeface="Raleway Medium"/>
                <a:ea typeface="Raleway Medium"/>
                <a:cs typeface="Raleway Medium"/>
                <a:sym typeface="Raleway Medium"/>
              </a:rPr>
              <a:t> the trends to fulfill the </a:t>
            </a:r>
            <a:r>
              <a:rPr b="1" lang="en-GB">
                <a:solidFill>
                  <a:srgbClr val="9E9791"/>
                </a:solidFill>
                <a:latin typeface="Raleway"/>
                <a:ea typeface="Raleway"/>
                <a:cs typeface="Raleway"/>
                <a:sym typeface="Raleway"/>
              </a:rPr>
              <a:t>demand</a:t>
            </a:r>
            <a:r>
              <a:rPr lang="en-GB">
                <a:solidFill>
                  <a:srgbClr val="514A47"/>
                </a:solidFill>
                <a:latin typeface="Raleway Medium"/>
                <a:ea typeface="Raleway Medium"/>
                <a:cs typeface="Raleway Medium"/>
                <a:sym typeface="Raleway Medium"/>
              </a:rPr>
              <a:t> &amp; supply. With the help of IoT and Big Data analytics production lines, are now becoming </a:t>
            </a:r>
            <a:r>
              <a:rPr b="1" lang="en-GB">
                <a:solidFill>
                  <a:srgbClr val="514A47"/>
                </a:solidFill>
                <a:latin typeface="Raleway"/>
                <a:ea typeface="Raleway"/>
                <a:cs typeface="Raleway"/>
                <a:sym typeface="Raleway"/>
              </a:rPr>
              <a:t>smarter</a:t>
            </a:r>
            <a:r>
              <a:rPr lang="en-GB">
                <a:solidFill>
                  <a:srgbClr val="514A47"/>
                </a:solidFill>
                <a:latin typeface="Raleway Medium"/>
                <a:ea typeface="Raleway Medium"/>
                <a:cs typeface="Raleway Medium"/>
                <a:sym typeface="Raleway Medium"/>
              </a:rPr>
              <a:t> &amp; </a:t>
            </a:r>
            <a:r>
              <a:rPr b="1" lang="en-GB">
                <a:solidFill>
                  <a:srgbClr val="9E9791"/>
                </a:solidFill>
                <a:latin typeface="Raleway"/>
                <a:ea typeface="Raleway"/>
                <a:cs typeface="Raleway"/>
                <a:sym typeface="Raleway"/>
              </a:rPr>
              <a:t>more efficient</a:t>
            </a:r>
            <a:r>
              <a:rPr lang="en-GB">
                <a:solidFill>
                  <a:srgbClr val="514A47"/>
                </a:solidFill>
                <a:latin typeface="Raleway Medium"/>
                <a:ea typeface="Raleway Medium"/>
                <a:cs typeface="Raleway Medium"/>
                <a:sym typeface="Raleway Medium"/>
              </a:rPr>
              <a:t>. </a:t>
            </a:r>
            <a:r>
              <a:rPr lang="en-GB">
                <a:solidFill>
                  <a:srgbClr val="514A47"/>
                </a:solidFill>
                <a:latin typeface="Raleway Medium"/>
                <a:ea typeface="Raleway Medium"/>
                <a:cs typeface="Raleway Medium"/>
                <a:sym typeface="Raleway Medium"/>
              </a:rPr>
              <a:t>  </a:t>
            </a:r>
            <a:endParaRPr>
              <a:solidFill>
                <a:srgbClr val="514A47"/>
              </a:solidFill>
              <a:latin typeface="Raleway Medium"/>
              <a:ea typeface="Raleway Medium"/>
              <a:cs typeface="Raleway Medium"/>
              <a:sym typeface="Raleway Medium"/>
            </a:endParaRPr>
          </a:p>
        </p:txBody>
      </p:sp>
      <p:sp>
        <p:nvSpPr>
          <p:cNvPr id="249" name="Google Shape;249;p33"/>
          <p:cNvSpPr/>
          <p:nvPr/>
        </p:nvSpPr>
        <p:spPr>
          <a:xfrm>
            <a:off x="4529854" y="1655425"/>
            <a:ext cx="84300" cy="1150800"/>
          </a:xfrm>
          <a:prstGeom prst="rect">
            <a:avLst/>
          </a:prstGeom>
          <a:solidFill>
            <a:srgbClr val="ECDA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50" name="Google Shape;250;p33"/>
          <p:cNvPicPr preferRelativeResize="0"/>
          <p:nvPr/>
        </p:nvPicPr>
        <p:blipFill rotWithShape="1">
          <a:blip r:embed="rId3">
            <a:alphaModFix/>
          </a:blip>
          <a:srcRect b="9066" l="0" r="0" t="0"/>
          <a:stretch/>
        </p:blipFill>
        <p:spPr>
          <a:xfrm>
            <a:off x="238500" y="270000"/>
            <a:ext cx="3374126" cy="46035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8"/>
                                        </p:tgtEl>
                                        <p:attrNameLst>
                                          <p:attrName>style.visibility</p:attrName>
                                        </p:attrNameLst>
                                      </p:cBhvr>
                                      <p:to>
                                        <p:strVal val="visible"/>
                                      </p:to>
                                    </p:set>
                                    <p:animEffect filter="fade" transition="in">
                                      <p:cBhvr>
                                        <p:cTn dur="1000"/>
                                        <p:tgtEl>
                                          <p:spTgt spid="24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34"/>
          <p:cNvSpPr/>
          <p:nvPr/>
        </p:nvSpPr>
        <p:spPr>
          <a:xfrm>
            <a:off x="5101589" y="488950"/>
            <a:ext cx="60000" cy="1150800"/>
          </a:xfrm>
          <a:prstGeom prst="rect">
            <a:avLst/>
          </a:prstGeom>
          <a:solidFill>
            <a:srgbClr val="9E97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34"/>
          <p:cNvSpPr txBox="1"/>
          <p:nvPr/>
        </p:nvSpPr>
        <p:spPr>
          <a:xfrm>
            <a:off x="238500" y="270000"/>
            <a:ext cx="43335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800">
                <a:solidFill>
                  <a:srgbClr val="514A47"/>
                </a:solidFill>
                <a:latin typeface="EB Garamond"/>
                <a:ea typeface="EB Garamond"/>
                <a:cs typeface="EB Garamond"/>
                <a:sym typeface="EB Garamond"/>
              </a:rPr>
              <a:t>Industry 4.0 in Steel Industry</a:t>
            </a:r>
            <a:endParaRPr sz="2800">
              <a:solidFill>
                <a:srgbClr val="514A47"/>
              </a:solidFill>
              <a:latin typeface="EB Garamond"/>
              <a:ea typeface="EB Garamond"/>
              <a:cs typeface="EB Garamond"/>
              <a:sym typeface="EB Garamond"/>
            </a:endParaRPr>
          </a:p>
        </p:txBody>
      </p:sp>
      <p:sp>
        <p:nvSpPr>
          <p:cNvPr id="257" name="Google Shape;257;p34"/>
          <p:cNvSpPr txBox="1"/>
          <p:nvPr/>
        </p:nvSpPr>
        <p:spPr>
          <a:xfrm>
            <a:off x="238500" y="978000"/>
            <a:ext cx="4333500" cy="394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514A47"/>
                </a:solidFill>
                <a:latin typeface="Raleway Medium"/>
                <a:ea typeface="Raleway Medium"/>
                <a:cs typeface="Raleway Medium"/>
                <a:sym typeface="Raleway Medium"/>
              </a:rPr>
              <a:t>Industry 4.0 enables factories smart, products smart, and supply chains smart as well, and makes manufacturing systems and services more agile, flexible, and responsive to customers. </a:t>
            </a:r>
            <a:endParaRPr>
              <a:solidFill>
                <a:srgbClr val="514A47"/>
              </a:solidFill>
              <a:latin typeface="Raleway Medium"/>
              <a:ea typeface="Raleway Medium"/>
              <a:cs typeface="Raleway Medium"/>
              <a:sym typeface="Raleway Medium"/>
            </a:endParaRPr>
          </a:p>
          <a:p>
            <a:pPr indent="0" lvl="0" marL="0" rtl="0" algn="l">
              <a:spcBef>
                <a:spcPts val="0"/>
              </a:spcBef>
              <a:spcAft>
                <a:spcPts val="0"/>
              </a:spcAft>
              <a:buNone/>
            </a:pPr>
            <a:r>
              <a:t/>
            </a:r>
            <a:endParaRPr>
              <a:solidFill>
                <a:srgbClr val="514A47"/>
              </a:solidFill>
              <a:latin typeface="Raleway Medium"/>
              <a:ea typeface="Raleway Medium"/>
              <a:cs typeface="Raleway Medium"/>
              <a:sym typeface="Raleway Medium"/>
            </a:endParaRPr>
          </a:p>
          <a:p>
            <a:pPr indent="-317500" lvl="0" marL="457200" rtl="0" algn="l">
              <a:spcBef>
                <a:spcPts val="0"/>
              </a:spcBef>
              <a:spcAft>
                <a:spcPts val="0"/>
              </a:spcAft>
              <a:buClr>
                <a:srgbClr val="514A47"/>
              </a:buClr>
              <a:buSzPts val="1400"/>
              <a:buFont typeface="Raleway Medium"/>
              <a:buChar char="●"/>
            </a:pPr>
            <a:r>
              <a:rPr lang="en-GB">
                <a:solidFill>
                  <a:srgbClr val="514A47"/>
                </a:solidFill>
                <a:latin typeface="Raleway Medium"/>
                <a:ea typeface="Raleway Medium"/>
                <a:cs typeface="Raleway Medium"/>
                <a:sym typeface="Raleway Medium"/>
              </a:rPr>
              <a:t>In steel industry Tata steel uses AI based cameras to detects </a:t>
            </a:r>
            <a:r>
              <a:rPr b="1" lang="en-GB">
                <a:solidFill>
                  <a:srgbClr val="514A47"/>
                </a:solidFill>
                <a:latin typeface="Raleway"/>
                <a:ea typeface="Raleway"/>
                <a:cs typeface="Raleway"/>
                <a:sym typeface="Raleway"/>
              </a:rPr>
              <a:t>rhomboidity</a:t>
            </a:r>
            <a:r>
              <a:rPr lang="en-GB">
                <a:solidFill>
                  <a:srgbClr val="514A47"/>
                </a:solidFill>
                <a:latin typeface="Raleway Medium"/>
                <a:ea typeface="Raleway Medium"/>
                <a:cs typeface="Raleway Medium"/>
                <a:sym typeface="Raleway Medium"/>
              </a:rPr>
              <a:t> of billets.</a:t>
            </a:r>
            <a:endParaRPr>
              <a:solidFill>
                <a:srgbClr val="514A47"/>
              </a:solidFill>
              <a:latin typeface="Raleway Medium"/>
              <a:ea typeface="Raleway Medium"/>
              <a:cs typeface="Raleway Medium"/>
              <a:sym typeface="Raleway Medium"/>
            </a:endParaRPr>
          </a:p>
          <a:p>
            <a:pPr indent="-317500" lvl="0" marL="457200" rtl="0" algn="l">
              <a:spcBef>
                <a:spcPts val="0"/>
              </a:spcBef>
              <a:spcAft>
                <a:spcPts val="0"/>
              </a:spcAft>
              <a:buClr>
                <a:srgbClr val="514A47"/>
              </a:buClr>
              <a:buSzPts val="1400"/>
              <a:buFont typeface="Raleway Medium"/>
              <a:buChar char="●"/>
            </a:pPr>
            <a:r>
              <a:rPr lang="en-GB">
                <a:solidFill>
                  <a:srgbClr val="514A47"/>
                </a:solidFill>
                <a:latin typeface="Raleway Medium"/>
                <a:ea typeface="Raleway Medium"/>
                <a:cs typeface="Raleway Medium"/>
                <a:sym typeface="Raleway Medium"/>
              </a:rPr>
              <a:t>Using of IoT based robots are very common to carry </a:t>
            </a:r>
            <a:r>
              <a:rPr b="1" lang="en-GB">
                <a:solidFill>
                  <a:srgbClr val="514A47"/>
                </a:solidFill>
                <a:latin typeface="Raleway"/>
                <a:ea typeface="Raleway"/>
                <a:cs typeface="Raleway"/>
                <a:sym typeface="Raleway"/>
              </a:rPr>
              <a:t>heavy payload</a:t>
            </a:r>
            <a:r>
              <a:rPr lang="en-GB">
                <a:solidFill>
                  <a:srgbClr val="514A47"/>
                </a:solidFill>
                <a:latin typeface="Raleway Medium"/>
                <a:ea typeface="Raleway Medium"/>
                <a:cs typeface="Raleway Medium"/>
                <a:sym typeface="Raleway Medium"/>
              </a:rPr>
              <a:t> during delivery.</a:t>
            </a:r>
            <a:endParaRPr>
              <a:solidFill>
                <a:srgbClr val="514A47"/>
              </a:solidFill>
              <a:latin typeface="Raleway Medium"/>
              <a:ea typeface="Raleway Medium"/>
              <a:cs typeface="Raleway Medium"/>
              <a:sym typeface="Raleway Medium"/>
            </a:endParaRPr>
          </a:p>
          <a:p>
            <a:pPr indent="-317500" lvl="0" marL="457200" rtl="0" algn="l">
              <a:spcBef>
                <a:spcPts val="0"/>
              </a:spcBef>
              <a:spcAft>
                <a:spcPts val="0"/>
              </a:spcAft>
              <a:buClr>
                <a:srgbClr val="514A47"/>
              </a:buClr>
              <a:buSzPts val="1400"/>
              <a:buFont typeface="Raleway Medium"/>
              <a:buChar char="●"/>
            </a:pPr>
            <a:r>
              <a:rPr lang="en-GB">
                <a:solidFill>
                  <a:srgbClr val="514A47"/>
                </a:solidFill>
                <a:latin typeface="Raleway Medium"/>
                <a:ea typeface="Raleway Medium"/>
                <a:cs typeface="Raleway Medium"/>
                <a:sym typeface="Raleway Medium"/>
              </a:rPr>
              <a:t>Automated</a:t>
            </a:r>
            <a:r>
              <a:rPr lang="en-GB">
                <a:solidFill>
                  <a:srgbClr val="514A47"/>
                </a:solidFill>
                <a:latin typeface="Raleway Medium"/>
                <a:ea typeface="Raleway Medium"/>
                <a:cs typeface="Raleway Medium"/>
                <a:sym typeface="Raleway Medium"/>
              </a:rPr>
              <a:t>  casting units are </a:t>
            </a:r>
            <a:r>
              <a:rPr lang="en-GB">
                <a:solidFill>
                  <a:srgbClr val="514A47"/>
                </a:solidFill>
                <a:latin typeface="Raleway Medium"/>
                <a:ea typeface="Raleway Medium"/>
                <a:cs typeface="Raleway Medium"/>
                <a:sym typeface="Raleway Medium"/>
              </a:rPr>
              <a:t>currency</a:t>
            </a:r>
            <a:r>
              <a:rPr lang="en-GB">
                <a:solidFill>
                  <a:srgbClr val="514A47"/>
                </a:solidFill>
                <a:latin typeface="Raleway Medium"/>
                <a:ea typeface="Raleway Medium"/>
                <a:cs typeface="Raleway Medium"/>
                <a:sym typeface="Raleway Medium"/>
              </a:rPr>
              <a:t> used for manufacturing.</a:t>
            </a:r>
            <a:endParaRPr>
              <a:solidFill>
                <a:srgbClr val="514A47"/>
              </a:solidFill>
              <a:latin typeface="Raleway Medium"/>
              <a:ea typeface="Raleway Medium"/>
              <a:cs typeface="Raleway Medium"/>
              <a:sym typeface="Raleway Medium"/>
            </a:endParaRPr>
          </a:p>
          <a:p>
            <a:pPr indent="-317500" lvl="0" marL="457200" rtl="0" algn="l">
              <a:spcBef>
                <a:spcPts val="0"/>
              </a:spcBef>
              <a:spcAft>
                <a:spcPts val="0"/>
              </a:spcAft>
              <a:buClr>
                <a:srgbClr val="514A47"/>
              </a:buClr>
              <a:buSzPts val="1400"/>
              <a:buFont typeface="Raleway Medium"/>
              <a:buChar char="●"/>
            </a:pPr>
            <a:r>
              <a:rPr lang="en-GB">
                <a:solidFill>
                  <a:srgbClr val="514A47"/>
                </a:solidFill>
                <a:latin typeface="Raleway Medium"/>
                <a:ea typeface="Raleway Medium"/>
                <a:cs typeface="Raleway Medium"/>
                <a:sym typeface="Raleway Medium"/>
              </a:rPr>
              <a:t>AI &amp; ML helps us to predict future demands &amp; supply.</a:t>
            </a:r>
            <a:endParaRPr>
              <a:solidFill>
                <a:srgbClr val="514A47"/>
              </a:solidFill>
              <a:latin typeface="Raleway Medium"/>
              <a:ea typeface="Raleway Medium"/>
              <a:cs typeface="Raleway Medium"/>
              <a:sym typeface="Raleway Medium"/>
            </a:endParaRPr>
          </a:p>
          <a:p>
            <a:pPr indent="-317500" lvl="0" marL="457200" rtl="0" algn="l">
              <a:spcBef>
                <a:spcPts val="0"/>
              </a:spcBef>
              <a:spcAft>
                <a:spcPts val="0"/>
              </a:spcAft>
              <a:buClr>
                <a:srgbClr val="514A47"/>
              </a:buClr>
              <a:buSzPts val="1400"/>
              <a:buFont typeface="Raleway Medium"/>
              <a:buChar char="●"/>
            </a:pPr>
            <a:r>
              <a:rPr lang="en-GB">
                <a:solidFill>
                  <a:srgbClr val="514A47"/>
                </a:solidFill>
                <a:latin typeface="Raleway Medium"/>
                <a:ea typeface="Raleway Medium"/>
                <a:cs typeface="Raleway Medium"/>
                <a:sym typeface="Raleway Medium"/>
              </a:rPr>
              <a:t>Analysing data from IoT sensors can help us to find answers of a manufacturing defect.</a:t>
            </a:r>
            <a:endParaRPr>
              <a:solidFill>
                <a:srgbClr val="514A47"/>
              </a:solidFill>
              <a:latin typeface="Raleway Medium"/>
              <a:ea typeface="Raleway Medium"/>
              <a:cs typeface="Raleway Medium"/>
              <a:sym typeface="Raleway Medium"/>
            </a:endParaRPr>
          </a:p>
        </p:txBody>
      </p:sp>
      <p:pic>
        <p:nvPicPr>
          <p:cNvPr id="258" name="Google Shape;258;p34"/>
          <p:cNvPicPr preferRelativeResize="0"/>
          <p:nvPr/>
        </p:nvPicPr>
        <p:blipFill rotWithShape="1">
          <a:blip r:embed="rId3">
            <a:alphaModFix/>
          </a:blip>
          <a:srcRect b="0" l="0" r="0" t="4861"/>
          <a:stretch/>
        </p:blipFill>
        <p:spPr>
          <a:xfrm>
            <a:off x="5691200" y="270000"/>
            <a:ext cx="3225000" cy="46035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7">
                                            <p:txEl>
                                              <p:pRg end="0" st="0"/>
                                            </p:txEl>
                                          </p:spTgt>
                                        </p:tgtEl>
                                        <p:attrNameLst>
                                          <p:attrName>style.visibility</p:attrName>
                                        </p:attrNameLst>
                                      </p:cBhvr>
                                      <p:to>
                                        <p:strVal val="visible"/>
                                      </p:to>
                                    </p:set>
                                    <p:animEffect filter="fade" transition="in">
                                      <p:cBhvr>
                                        <p:cTn dur="1000"/>
                                        <p:tgtEl>
                                          <p:spTgt spid="25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7">
                                            <p:txEl>
                                              <p:pRg end="1" st="1"/>
                                            </p:txEl>
                                          </p:spTgt>
                                        </p:tgtEl>
                                        <p:attrNameLst>
                                          <p:attrName>style.visibility</p:attrName>
                                        </p:attrNameLst>
                                      </p:cBhvr>
                                      <p:to>
                                        <p:strVal val="visible"/>
                                      </p:to>
                                    </p:set>
                                    <p:animEffect filter="fade" transition="in">
                                      <p:cBhvr>
                                        <p:cTn dur="1000"/>
                                        <p:tgtEl>
                                          <p:spTgt spid="25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7">
                                            <p:txEl>
                                              <p:pRg end="2" st="2"/>
                                            </p:txEl>
                                          </p:spTgt>
                                        </p:tgtEl>
                                        <p:attrNameLst>
                                          <p:attrName>style.visibility</p:attrName>
                                        </p:attrNameLst>
                                      </p:cBhvr>
                                      <p:to>
                                        <p:strVal val="visible"/>
                                      </p:to>
                                    </p:set>
                                    <p:animEffect filter="fade" transition="in">
                                      <p:cBhvr>
                                        <p:cTn dur="1000"/>
                                        <p:tgtEl>
                                          <p:spTgt spid="257">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7">
                                            <p:txEl>
                                              <p:pRg end="3" st="3"/>
                                            </p:txEl>
                                          </p:spTgt>
                                        </p:tgtEl>
                                        <p:attrNameLst>
                                          <p:attrName>style.visibility</p:attrName>
                                        </p:attrNameLst>
                                      </p:cBhvr>
                                      <p:to>
                                        <p:strVal val="visible"/>
                                      </p:to>
                                    </p:set>
                                    <p:animEffect filter="fade" transition="in">
                                      <p:cBhvr>
                                        <p:cTn dur="1000"/>
                                        <p:tgtEl>
                                          <p:spTgt spid="257">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7">
                                            <p:txEl>
                                              <p:pRg end="4" st="4"/>
                                            </p:txEl>
                                          </p:spTgt>
                                        </p:tgtEl>
                                        <p:attrNameLst>
                                          <p:attrName>style.visibility</p:attrName>
                                        </p:attrNameLst>
                                      </p:cBhvr>
                                      <p:to>
                                        <p:strVal val="visible"/>
                                      </p:to>
                                    </p:set>
                                    <p:animEffect filter="fade" transition="in">
                                      <p:cBhvr>
                                        <p:cTn dur="1000"/>
                                        <p:tgtEl>
                                          <p:spTgt spid="257">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7">
                                            <p:txEl>
                                              <p:pRg end="5" st="5"/>
                                            </p:txEl>
                                          </p:spTgt>
                                        </p:tgtEl>
                                        <p:attrNameLst>
                                          <p:attrName>style.visibility</p:attrName>
                                        </p:attrNameLst>
                                      </p:cBhvr>
                                      <p:to>
                                        <p:strVal val="visible"/>
                                      </p:to>
                                    </p:set>
                                    <p:animEffect filter="fade" transition="in">
                                      <p:cBhvr>
                                        <p:cTn dur="1000"/>
                                        <p:tgtEl>
                                          <p:spTgt spid="257">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7">
                                            <p:txEl>
                                              <p:pRg end="6" st="6"/>
                                            </p:txEl>
                                          </p:spTgt>
                                        </p:tgtEl>
                                        <p:attrNameLst>
                                          <p:attrName>style.visibility</p:attrName>
                                        </p:attrNameLst>
                                      </p:cBhvr>
                                      <p:to>
                                        <p:strVal val="visible"/>
                                      </p:to>
                                    </p:set>
                                    <p:animEffect filter="fade" transition="in">
                                      <p:cBhvr>
                                        <p:cTn dur="1000"/>
                                        <p:tgtEl>
                                          <p:spTgt spid="257">
                                            <p:txEl>
                                              <p:pRg end="6" st="6"/>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35"/>
          <p:cNvSpPr/>
          <p:nvPr/>
        </p:nvSpPr>
        <p:spPr>
          <a:xfrm>
            <a:off x="5101589" y="488950"/>
            <a:ext cx="60000" cy="1150800"/>
          </a:xfrm>
          <a:prstGeom prst="rect">
            <a:avLst/>
          </a:prstGeom>
          <a:solidFill>
            <a:srgbClr val="9E97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35"/>
          <p:cNvSpPr txBox="1"/>
          <p:nvPr/>
        </p:nvSpPr>
        <p:spPr>
          <a:xfrm>
            <a:off x="238500" y="270000"/>
            <a:ext cx="4333500" cy="7080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GB" sz="3400">
                <a:solidFill>
                  <a:srgbClr val="514A47"/>
                </a:solidFill>
                <a:latin typeface="EB Garamond"/>
                <a:ea typeface="EB Garamond"/>
                <a:cs typeface="EB Garamond"/>
                <a:sym typeface="EB Garamond"/>
              </a:rPr>
              <a:t>Conclusion</a:t>
            </a:r>
            <a:endParaRPr sz="3400">
              <a:solidFill>
                <a:srgbClr val="514A47"/>
              </a:solidFill>
              <a:latin typeface="EB Garamond"/>
              <a:ea typeface="EB Garamond"/>
              <a:cs typeface="EB Garamond"/>
              <a:sym typeface="EB Garamond"/>
            </a:endParaRPr>
          </a:p>
        </p:txBody>
      </p:sp>
      <p:sp>
        <p:nvSpPr>
          <p:cNvPr id="265" name="Google Shape;265;p35"/>
          <p:cNvSpPr txBox="1"/>
          <p:nvPr/>
        </p:nvSpPr>
        <p:spPr>
          <a:xfrm>
            <a:off x="238500" y="978000"/>
            <a:ext cx="4333500" cy="394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514A47"/>
                </a:solidFill>
                <a:latin typeface="Raleway Medium"/>
                <a:ea typeface="Raleway Medium"/>
                <a:cs typeface="Raleway Medium"/>
                <a:sym typeface="Raleway Medium"/>
              </a:rPr>
              <a:t>Industry 4.0 enables factories smart, products smart, and supply chains smart as well, and makes manufacturing systems and services more agile, flexible &amp; responsive to customers. Through a brief overview of Industry 4.0</a:t>
            </a:r>
            <a:r>
              <a:rPr lang="en-GB">
                <a:solidFill>
                  <a:srgbClr val="514A47"/>
                </a:solidFill>
                <a:latin typeface="Raleway Medium"/>
                <a:ea typeface="Raleway Medium"/>
                <a:cs typeface="Raleway Medium"/>
                <a:sym typeface="Raleway Medium"/>
              </a:rPr>
              <a:t> &amp; </a:t>
            </a:r>
            <a:r>
              <a:rPr lang="en-GB">
                <a:solidFill>
                  <a:srgbClr val="514A47"/>
                </a:solidFill>
                <a:latin typeface="Raleway Medium"/>
                <a:ea typeface="Raleway Medium"/>
                <a:cs typeface="Raleway Medium"/>
                <a:sym typeface="Raleway Medium"/>
              </a:rPr>
              <a:t>enabling technologies, this </a:t>
            </a:r>
            <a:r>
              <a:rPr lang="en-GB">
                <a:solidFill>
                  <a:srgbClr val="514A47"/>
                </a:solidFill>
                <a:latin typeface="Raleway Medium"/>
                <a:ea typeface="Raleway Medium"/>
                <a:cs typeface="Raleway Medium"/>
                <a:sym typeface="Raleway Medium"/>
              </a:rPr>
              <a:t>seminar</a:t>
            </a:r>
            <a:r>
              <a:rPr lang="en-GB">
                <a:solidFill>
                  <a:srgbClr val="514A47"/>
                </a:solidFill>
                <a:latin typeface="Raleway Medium"/>
                <a:ea typeface="Raleway Medium"/>
                <a:cs typeface="Raleway Medium"/>
                <a:sym typeface="Raleway Medium"/>
              </a:rPr>
              <a:t> discussed the possible </a:t>
            </a:r>
            <a:r>
              <a:rPr b="1" lang="en-GB">
                <a:solidFill>
                  <a:srgbClr val="514A47"/>
                </a:solidFill>
                <a:latin typeface="Raleway"/>
                <a:ea typeface="Raleway"/>
                <a:cs typeface="Raleway"/>
                <a:sym typeface="Raleway"/>
              </a:rPr>
              <a:t>changes</a:t>
            </a:r>
            <a:r>
              <a:rPr lang="en-GB">
                <a:solidFill>
                  <a:srgbClr val="514A47"/>
                </a:solidFill>
                <a:latin typeface="Raleway Medium"/>
                <a:ea typeface="Raleway Medium"/>
                <a:cs typeface="Raleway Medium"/>
                <a:sym typeface="Raleway Medium"/>
              </a:rPr>
              <a:t> in factories, products, customers, and businesses in the </a:t>
            </a:r>
            <a:r>
              <a:rPr b="1" lang="en-GB">
                <a:solidFill>
                  <a:srgbClr val="9E9791"/>
                </a:solidFill>
                <a:latin typeface="Raleway"/>
                <a:ea typeface="Raleway"/>
                <a:cs typeface="Raleway"/>
                <a:sym typeface="Raleway"/>
              </a:rPr>
              <a:t>environment</a:t>
            </a:r>
            <a:r>
              <a:rPr lang="en-GB">
                <a:solidFill>
                  <a:srgbClr val="514A47"/>
                </a:solidFill>
                <a:latin typeface="Raleway Medium"/>
                <a:ea typeface="Raleway Medium"/>
                <a:cs typeface="Raleway Medium"/>
                <a:sym typeface="Raleway Medium"/>
              </a:rPr>
              <a:t> of Industry 4.0. The attributes of manufacturing systems</a:t>
            </a:r>
            <a:r>
              <a:rPr lang="en-GB">
                <a:solidFill>
                  <a:srgbClr val="514A47"/>
                </a:solidFill>
                <a:latin typeface="Raleway Medium"/>
                <a:ea typeface="Raleway Medium"/>
                <a:cs typeface="Raleway Medium"/>
                <a:sym typeface="Raleway Medium"/>
              </a:rPr>
              <a:t> and</a:t>
            </a:r>
            <a:r>
              <a:rPr lang="en-GB">
                <a:solidFill>
                  <a:srgbClr val="514A47"/>
                </a:solidFill>
                <a:latin typeface="Raleway Medium"/>
                <a:ea typeface="Raleway Medium"/>
                <a:cs typeface="Raleway Medium"/>
                <a:sym typeface="Raleway Medium"/>
              </a:rPr>
              <a:t> services with Industry 4.0 were highlighted &amp; the benefits brought by Industry 4.0 to businesses were discussed. To be more specific, the </a:t>
            </a:r>
            <a:r>
              <a:rPr lang="en-GB">
                <a:solidFill>
                  <a:srgbClr val="514A47"/>
                </a:solidFill>
                <a:latin typeface="Raleway Medium"/>
                <a:ea typeface="Raleway Medium"/>
                <a:cs typeface="Raleway Medium"/>
                <a:sym typeface="Raleway Medium"/>
              </a:rPr>
              <a:t>seminar focused on inventory systems &amp; optimization.</a:t>
            </a:r>
            <a:r>
              <a:rPr lang="en-GB">
                <a:solidFill>
                  <a:srgbClr val="514A47"/>
                </a:solidFill>
                <a:latin typeface="Raleway Medium"/>
                <a:ea typeface="Raleway Medium"/>
                <a:cs typeface="Raleway Medium"/>
                <a:sym typeface="Raleway Medium"/>
              </a:rPr>
              <a:t> The impact of Industry 4.0 on inventory systems and optimization was explored, respectively. The new integrative </a:t>
            </a:r>
            <a:r>
              <a:rPr b="1" lang="en-GB">
                <a:solidFill>
                  <a:srgbClr val="514A47"/>
                </a:solidFill>
                <a:latin typeface="Raleway"/>
                <a:ea typeface="Raleway"/>
                <a:cs typeface="Raleway"/>
                <a:sym typeface="Raleway"/>
              </a:rPr>
              <a:t>R</a:t>
            </a:r>
            <a:r>
              <a:rPr lang="en-GB">
                <a:solidFill>
                  <a:srgbClr val="514A47"/>
                </a:solidFill>
                <a:latin typeface="Raleway Medium"/>
                <a:ea typeface="Raleway Medium"/>
                <a:cs typeface="Raleway Medium"/>
                <a:sym typeface="Raleway Medium"/>
              </a:rPr>
              <a:t>&amp;</a:t>
            </a:r>
            <a:r>
              <a:rPr b="1" lang="en-GB">
                <a:solidFill>
                  <a:srgbClr val="514A47"/>
                </a:solidFill>
                <a:latin typeface="Raleway"/>
                <a:ea typeface="Raleway"/>
                <a:cs typeface="Raleway"/>
                <a:sym typeface="Raleway"/>
              </a:rPr>
              <a:t>D</a:t>
            </a:r>
            <a:r>
              <a:rPr lang="en-GB">
                <a:solidFill>
                  <a:srgbClr val="514A47"/>
                </a:solidFill>
                <a:latin typeface="Raleway Medium"/>
                <a:ea typeface="Raleway Medium"/>
                <a:cs typeface="Raleway Medium"/>
                <a:sym typeface="Raleway Medium"/>
              </a:rPr>
              <a:t> framework for inventory systems &amp; optimization was proposed in Industry 4.0.</a:t>
            </a:r>
            <a:endParaRPr>
              <a:solidFill>
                <a:srgbClr val="514A47"/>
              </a:solidFill>
              <a:latin typeface="Raleway Medium"/>
              <a:ea typeface="Raleway Medium"/>
              <a:cs typeface="Raleway Medium"/>
              <a:sym typeface="Raleway Medium"/>
            </a:endParaRPr>
          </a:p>
        </p:txBody>
      </p:sp>
      <p:grpSp>
        <p:nvGrpSpPr>
          <p:cNvPr id="266" name="Google Shape;266;p35"/>
          <p:cNvGrpSpPr/>
          <p:nvPr/>
        </p:nvGrpSpPr>
        <p:grpSpPr>
          <a:xfrm>
            <a:off x="6006325" y="1107975"/>
            <a:ext cx="2190900" cy="2757900"/>
            <a:chOff x="6738750" y="488950"/>
            <a:chExt cx="2190900" cy="2757900"/>
          </a:xfrm>
        </p:grpSpPr>
        <p:sp>
          <p:nvSpPr>
            <p:cNvPr id="267" name="Google Shape;267;p35"/>
            <p:cNvSpPr/>
            <p:nvPr/>
          </p:nvSpPr>
          <p:spPr>
            <a:xfrm>
              <a:off x="6738750" y="488950"/>
              <a:ext cx="2190900" cy="2757900"/>
            </a:xfrm>
            <a:prstGeom prst="rect">
              <a:avLst/>
            </a:prstGeom>
            <a:solidFill>
              <a:srgbClr val="ECDA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35"/>
            <p:cNvSpPr/>
            <p:nvPr/>
          </p:nvSpPr>
          <p:spPr>
            <a:xfrm>
              <a:off x="8264225" y="488950"/>
              <a:ext cx="543600" cy="400200"/>
            </a:xfrm>
            <a:prstGeom prst="rect">
              <a:avLst/>
            </a:prstGeom>
            <a:solidFill>
              <a:srgbClr val="9E9791"/>
            </a:solidFill>
            <a:ln>
              <a:noFill/>
            </a:ln>
            <a:effectLst>
              <a:outerShdw blurRad="85725" rotWithShape="0" algn="bl" dist="57150">
                <a:srgbClr val="ECDACE"/>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69" name="Google Shape;269;p35"/>
          <p:cNvPicPr preferRelativeResize="0"/>
          <p:nvPr/>
        </p:nvPicPr>
        <p:blipFill>
          <a:blip r:embed="rId3">
            <a:alphaModFix/>
          </a:blip>
          <a:stretch>
            <a:fillRect/>
          </a:stretch>
        </p:blipFill>
        <p:spPr>
          <a:xfrm>
            <a:off x="6208876" y="1597025"/>
            <a:ext cx="1785800" cy="199590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5"/>
                                        </p:tgtEl>
                                        <p:attrNameLst>
                                          <p:attrName>style.visibility</p:attrName>
                                        </p:attrNameLst>
                                      </p:cBhvr>
                                      <p:to>
                                        <p:strVal val="visible"/>
                                      </p:to>
                                    </p:set>
                                    <p:animEffect filter="fade" transition="in">
                                      <p:cBhvr>
                                        <p:cTn dur="1000"/>
                                        <p:tgtEl>
                                          <p:spTgt spid="26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36"/>
          <p:cNvSpPr/>
          <p:nvPr/>
        </p:nvSpPr>
        <p:spPr>
          <a:xfrm>
            <a:off x="5101589" y="488950"/>
            <a:ext cx="60000" cy="1150800"/>
          </a:xfrm>
          <a:prstGeom prst="rect">
            <a:avLst/>
          </a:prstGeom>
          <a:solidFill>
            <a:srgbClr val="9E97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36"/>
          <p:cNvSpPr txBox="1"/>
          <p:nvPr/>
        </p:nvSpPr>
        <p:spPr>
          <a:xfrm>
            <a:off x="238500" y="270000"/>
            <a:ext cx="43335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800">
                <a:solidFill>
                  <a:srgbClr val="514A47"/>
                </a:solidFill>
                <a:latin typeface="EB Garamond"/>
                <a:ea typeface="EB Garamond"/>
                <a:cs typeface="EB Garamond"/>
                <a:sym typeface="EB Garamond"/>
              </a:rPr>
              <a:t>Industry 4.0 in Steel Industry</a:t>
            </a:r>
            <a:endParaRPr sz="2800">
              <a:solidFill>
                <a:srgbClr val="514A47"/>
              </a:solidFill>
              <a:latin typeface="EB Garamond"/>
              <a:ea typeface="EB Garamond"/>
              <a:cs typeface="EB Garamond"/>
              <a:sym typeface="EB Garamond"/>
            </a:endParaRPr>
          </a:p>
        </p:txBody>
      </p:sp>
      <p:sp>
        <p:nvSpPr>
          <p:cNvPr id="276" name="Google Shape;276;p36"/>
          <p:cNvSpPr txBox="1"/>
          <p:nvPr/>
        </p:nvSpPr>
        <p:spPr>
          <a:xfrm>
            <a:off x="238500" y="978000"/>
            <a:ext cx="4333500" cy="394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514A47"/>
                </a:solidFill>
                <a:latin typeface="Raleway Medium"/>
                <a:ea typeface="Raleway Medium"/>
                <a:cs typeface="Raleway Medium"/>
                <a:sym typeface="Raleway Medium"/>
              </a:rPr>
              <a:t>Industry 4.0 enables factories smart, products smart, and supply chains smart as well, and makes manufacturing systems and services more agile, flexible, and responsive to customers. </a:t>
            </a:r>
            <a:endParaRPr>
              <a:solidFill>
                <a:srgbClr val="514A47"/>
              </a:solidFill>
              <a:latin typeface="Raleway Medium"/>
              <a:ea typeface="Raleway Medium"/>
              <a:cs typeface="Raleway Medium"/>
              <a:sym typeface="Raleway Medium"/>
            </a:endParaRPr>
          </a:p>
          <a:p>
            <a:pPr indent="0" lvl="0" marL="0" rtl="0" algn="l">
              <a:spcBef>
                <a:spcPts val="0"/>
              </a:spcBef>
              <a:spcAft>
                <a:spcPts val="0"/>
              </a:spcAft>
              <a:buNone/>
            </a:pPr>
            <a:r>
              <a:t/>
            </a:r>
            <a:endParaRPr>
              <a:solidFill>
                <a:srgbClr val="514A47"/>
              </a:solidFill>
              <a:latin typeface="Raleway Medium"/>
              <a:ea typeface="Raleway Medium"/>
              <a:cs typeface="Raleway Medium"/>
              <a:sym typeface="Raleway Medium"/>
            </a:endParaRPr>
          </a:p>
          <a:p>
            <a:pPr indent="-317500" lvl="0" marL="457200" rtl="0" algn="l">
              <a:spcBef>
                <a:spcPts val="0"/>
              </a:spcBef>
              <a:spcAft>
                <a:spcPts val="0"/>
              </a:spcAft>
              <a:buClr>
                <a:srgbClr val="514A47"/>
              </a:buClr>
              <a:buSzPts val="1400"/>
              <a:buFont typeface="Raleway Medium"/>
              <a:buChar char="●"/>
            </a:pPr>
            <a:r>
              <a:rPr lang="en-GB">
                <a:solidFill>
                  <a:srgbClr val="514A47"/>
                </a:solidFill>
                <a:latin typeface="Raleway Medium"/>
                <a:ea typeface="Raleway Medium"/>
                <a:cs typeface="Raleway Medium"/>
                <a:sym typeface="Raleway Medium"/>
              </a:rPr>
              <a:t>In steel industry Tata steel uses AI based cameras to detects </a:t>
            </a:r>
            <a:r>
              <a:rPr b="1" lang="en-GB">
                <a:solidFill>
                  <a:srgbClr val="514A47"/>
                </a:solidFill>
                <a:latin typeface="Raleway"/>
                <a:ea typeface="Raleway"/>
                <a:cs typeface="Raleway"/>
                <a:sym typeface="Raleway"/>
              </a:rPr>
              <a:t>rhomboidity</a:t>
            </a:r>
            <a:r>
              <a:rPr lang="en-GB">
                <a:solidFill>
                  <a:srgbClr val="514A47"/>
                </a:solidFill>
                <a:latin typeface="Raleway Medium"/>
                <a:ea typeface="Raleway Medium"/>
                <a:cs typeface="Raleway Medium"/>
                <a:sym typeface="Raleway Medium"/>
              </a:rPr>
              <a:t> of billets.</a:t>
            </a:r>
            <a:endParaRPr>
              <a:solidFill>
                <a:srgbClr val="514A47"/>
              </a:solidFill>
              <a:latin typeface="Raleway Medium"/>
              <a:ea typeface="Raleway Medium"/>
              <a:cs typeface="Raleway Medium"/>
              <a:sym typeface="Raleway Medium"/>
            </a:endParaRPr>
          </a:p>
          <a:p>
            <a:pPr indent="-317500" lvl="0" marL="457200" rtl="0" algn="l">
              <a:spcBef>
                <a:spcPts val="0"/>
              </a:spcBef>
              <a:spcAft>
                <a:spcPts val="0"/>
              </a:spcAft>
              <a:buClr>
                <a:srgbClr val="514A47"/>
              </a:buClr>
              <a:buSzPts val="1400"/>
              <a:buFont typeface="Raleway Medium"/>
              <a:buChar char="●"/>
            </a:pPr>
            <a:r>
              <a:rPr lang="en-GB">
                <a:solidFill>
                  <a:srgbClr val="514A47"/>
                </a:solidFill>
                <a:latin typeface="Raleway Medium"/>
                <a:ea typeface="Raleway Medium"/>
                <a:cs typeface="Raleway Medium"/>
                <a:sym typeface="Raleway Medium"/>
              </a:rPr>
              <a:t>Using of IoT based robots are very common to carry </a:t>
            </a:r>
            <a:r>
              <a:rPr b="1" lang="en-GB">
                <a:solidFill>
                  <a:srgbClr val="514A47"/>
                </a:solidFill>
                <a:latin typeface="Raleway"/>
                <a:ea typeface="Raleway"/>
                <a:cs typeface="Raleway"/>
                <a:sym typeface="Raleway"/>
              </a:rPr>
              <a:t>heavy payload</a:t>
            </a:r>
            <a:r>
              <a:rPr lang="en-GB">
                <a:solidFill>
                  <a:srgbClr val="514A47"/>
                </a:solidFill>
                <a:latin typeface="Raleway Medium"/>
                <a:ea typeface="Raleway Medium"/>
                <a:cs typeface="Raleway Medium"/>
                <a:sym typeface="Raleway Medium"/>
              </a:rPr>
              <a:t> during delivery.</a:t>
            </a:r>
            <a:endParaRPr>
              <a:solidFill>
                <a:srgbClr val="514A47"/>
              </a:solidFill>
              <a:latin typeface="Raleway Medium"/>
              <a:ea typeface="Raleway Medium"/>
              <a:cs typeface="Raleway Medium"/>
              <a:sym typeface="Raleway Medium"/>
            </a:endParaRPr>
          </a:p>
          <a:p>
            <a:pPr indent="-317500" lvl="0" marL="457200" rtl="0" algn="l">
              <a:spcBef>
                <a:spcPts val="0"/>
              </a:spcBef>
              <a:spcAft>
                <a:spcPts val="0"/>
              </a:spcAft>
              <a:buClr>
                <a:srgbClr val="514A47"/>
              </a:buClr>
              <a:buSzPts val="1400"/>
              <a:buFont typeface="Raleway Medium"/>
              <a:buChar char="●"/>
            </a:pPr>
            <a:r>
              <a:rPr lang="en-GB">
                <a:solidFill>
                  <a:srgbClr val="514A47"/>
                </a:solidFill>
                <a:latin typeface="Raleway Medium"/>
                <a:ea typeface="Raleway Medium"/>
                <a:cs typeface="Raleway Medium"/>
                <a:sym typeface="Raleway Medium"/>
              </a:rPr>
              <a:t>Automated  casting units are currency used for manufacturing.</a:t>
            </a:r>
            <a:endParaRPr>
              <a:solidFill>
                <a:srgbClr val="514A47"/>
              </a:solidFill>
              <a:latin typeface="Raleway Medium"/>
              <a:ea typeface="Raleway Medium"/>
              <a:cs typeface="Raleway Medium"/>
              <a:sym typeface="Raleway Medium"/>
            </a:endParaRPr>
          </a:p>
          <a:p>
            <a:pPr indent="-317500" lvl="0" marL="457200" rtl="0" algn="l">
              <a:spcBef>
                <a:spcPts val="0"/>
              </a:spcBef>
              <a:spcAft>
                <a:spcPts val="0"/>
              </a:spcAft>
              <a:buClr>
                <a:srgbClr val="514A47"/>
              </a:buClr>
              <a:buSzPts val="1400"/>
              <a:buFont typeface="Raleway Medium"/>
              <a:buChar char="●"/>
            </a:pPr>
            <a:r>
              <a:rPr lang="en-GB">
                <a:solidFill>
                  <a:srgbClr val="514A47"/>
                </a:solidFill>
                <a:latin typeface="Raleway Medium"/>
                <a:ea typeface="Raleway Medium"/>
                <a:cs typeface="Raleway Medium"/>
                <a:sym typeface="Raleway Medium"/>
              </a:rPr>
              <a:t>AI &amp; ML helps us to predict future demands &amp; supply.</a:t>
            </a:r>
            <a:endParaRPr>
              <a:solidFill>
                <a:srgbClr val="514A47"/>
              </a:solidFill>
              <a:latin typeface="Raleway Medium"/>
              <a:ea typeface="Raleway Medium"/>
              <a:cs typeface="Raleway Medium"/>
              <a:sym typeface="Raleway Medium"/>
            </a:endParaRPr>
          </a:p>
          <a:p>
            <a:pPr indent="-317500" lvl="0" marL="457200" rtl="0" algn="l">
              <a:spcBef>
                <a:spcPts val="0"/>
              </a:spcBef>
              <a:spcAft>
                <a:spcPts val="0"/>
              </a:spcAft>
              <a:buClr>
                <a:srgbClr val="514A47"/>
              </a:buClr>
              <a:buSzPts val="1400"/>
              <a:buFont typeface="Raleway Medium"/>
              <a:buChar char="●"/>
            </a:pPr>
            <a:r>
              <a:rPr lang="en-GB">
                <a:solidFill>
                  <a:srgbClr val="514A47"/>
                </a:solidFill>
                <a:latin typeface="Raleway Medium"/>
                <a:ea typeface="Raleway Medium"/>
                <a:cs typeface="Raleway Medium"/>
                <a:sym typeface="Raleway Medium"/>
              </a:rPr>
              <a:t>Analysing data from IoT sensors can help us to find answers of a manufacturing defect.</a:t>
            </a:r>
            <a:endParaRPr>
              <a:solidFill>
                <a:srgbClr val="514A47"/>
              </a:solidFill>
              <a:latin typeface="Raleway Medium"/>
              <a:ea typeface="Raleway Medium"/>
              <a:cs typeface="Raleway Medium"/>
              <a:sym typeface="Raleway Medium"/>
            </a:endParaRPr>
          </a:p>
        </p:txBody>
      </p:sp>
      <p:pic>
        <p:nvPicPr>
          <p:cNvPr id="277" name="Google Shape;277;p36"/>
          <p:cNvPicPr preferRelativeResize="0"/>
          <p:nvPr/>
        </p:nvPicPr>
        <p:blipFill rotWithShape="1">
          <a:blip r:embed="rId3">
            <a:alphaModFix/>
          </a:blip>
          <a:srcRect b="0" l="0" r="0" t="4861"/>
          <a:stretch/>
        </p:blipFill>
        <p:spPr>
          <a:xfrm>
            <a:off x="5691200" y="270000"/>
            <a:ext cx="3225000" cy="46035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6">
                                            <p:txEl>
                                              <p:pRg end="0" st="0"/>
                                            </p:txEl>
                                          </p:spTgt>
                                        </p:tgtEl>
                                        <p:attrNameLst>
                                          <p:attrName>style.visibility</p:attrName>
                                        </p:attrNameLst>
                                      </p:cBhvr>
                                      <p:to>
                                        <p:strVal val="visible"/>
                                      </p:to>
                                    </p:set>
                                    <p:animEffect filter="fade" transition="in">
                                      <p:cBhvr>
                                        <p:cTn dur="1000"/>
                                        <p:tgtEl>
                                          <p:spTgt spid="27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6">
                                            <p:txEl>
                                              <p:pRg end="1" st="1"/>
                                            </p:txEl>
                                          </p:spTgt>
                                        </p:tgtEl>
                                        <p:attrNameLst>
                                          <p:attrName>style.visibility</p:attrName>
                                        </p:attrNameLst>
                                      </p:cBhvr>
                                      <p:to>
                                        <p:strVal val="visible"/>
                                      </p:to>
                                    </p:set>
                                    <p:animEffect filter="fade" transition="in">
                                      <p:cBhvr>
                                        <p:cTn dur="1000"/>
                                        <p:tgtEl>
                                          <p:spTgt spid="27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6">
                                            <p:txEl>
                                              <p:pRg end="2" st="2"/>
                                            </p:txEl>
                                          </p:spTgt>
                                        </p:tgtEl>
                                        <p:attrNameLst>
                                          <p:attrName>style.visibility</p:attrName>
                                        </p:attrNameLst>
                                      </p:cBhvr>
                                      <p:to>
                                        <p:strVal val="visible"/>
                                      </p:to>
                                    </p:set>
                                    <p:animEffect filter="fade" transition="in">
                                      <p:cBhvr>
                                        <p:cTn dur="1000"/>
                                        <p:tgtEl>
                                          <p:spTgt spid="276">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6">
                                            <p:txEl>
                                              <p:pRg end="3" st="3"/>
                                            </p:txEl>
                                          </p:spTgt>
                                        </p:tgtEl>
                                        <p:attrNameLst>
                                          <p:attrName>style.visibility</p:attrName>
                                        </p:attrNameLst>
                                      </p:cBhvr>
                                      <p:to>
                                        <p:strVal val="visible"/>
                                      </p:to>
                                    </p:set>
                                    <p:animEffect filter="fade" transition="in">
                                      <p:cBhvr>
                                        <p:cTn dur="1000"/>
                                        <p:tgtEl>
                                          <p:spTgt spid="276">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6">
                                            <p:txEl>
                                              <p:pRg end="4" st="4"/>
                                            </p:txEl>
                                          </p:spTgt>
                                        </p:tgtEl>
                                        <p:attrNameLst>
                                          <p:attrName>style.visibility</p:attrName>
                                        </p:attrNameLst>
                                      </p:cBhvr>
                                      <p:to>
                                        <p:strVal val="visible"/>
                                      </p:to>
                                    </p:set>
                                    <p:animEffect filter="fade" transition="in">
                                      <p:cBhvr>
                                        <p:cTn dur="1000"/>
                                        <p:tgtEl>
                                          <p:spTgt spid="276">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6">
                                            <p:txEl>
                                              <p:pRg end="5" st="5"/>
                                            </p:txEl>
                                          </p:spTgt>
                                        </p:tgtEl>
                                        <p:attrNameLst>
                                          <p:attrName>style.visibility</p:attrName>
                                        </p:attrNameLst>
                                      </p:cBhvr>
                                      <p:to>
                                        <p:strVal val="visible"/>
                                      </p:to>
                                    </p:set>
                                    <p:animEffect filter="fade" transition="in">
                                      <p:cBhvr>
                                        <p:cTn dur="1000"/>
                                        <p:tgtEl>
                                          <p:spTgt spid="276">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6">
                                            <p:txEl>
                                              <p:pRg end="6" st="6"/>
                                            </p:txEl>
                                          </p:spTgt>
                                        </p:tgtEl>
                                        <p:attrNameLst>
                                          <p:attrName>style.visibility</p:attrName>
                                        </p:attrNameLst>
                                      </p:cBhvr>
                                      <p:to>
                                        <p:strVal val="visible"/>
                                      </p:to>
                                    </p:set>
                                    <p:animEffect filter="fade" transition="in">
                                      <p:cBhvr>
                                        <p:cTn dur="1000"/>
                                        <p:tgtEl>
                                          <p:spTgt spid="276">
                                            <p:txEl>
                                              <p:pRg end="6" st="6"/>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grpSp>
        <p:nvGrpSpPr>
          <p:cNvPr id="79" name="Google Shape;79;p15"/>
          <p:cNvGrpSpPr/>
          <p:nvPr/>
        </p:nvGrpSpPr>
        <p:grpSpPr>
          <a:xfrm>
            <a:off x="0" y="442800"/>
            <a:ext cx="238500" cy="4257900"/>
            <a:chOff x="0" y="193025"/>
            <a:chExt cx="238500" cy="4257900"/>
          </a:xfrm>
        </p:grpSpPr>
        <p:sp>
          <p:nvSpPr>
            <p:cNvPr id="80" name="Google Shape;80;p15"/>
            <p:cNvSpPr/>
            <p:nvPr/>
          </p:nvSpPr>
          <p:spPr>
            <a:xfrm>
              <a:off x="0" y="193025"/>
              <a:ext cx="238500" cy="2781900"/>
            </a:xfrm>
            <a:prstGeom prst="rect">
              <a:avLst/>
            </a:prstGeom>
            <a:solidFill>
              <a:srgbClr val="ECDA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15"/>
            <p:cNvSpPr/>
            <p:nvPr/>
          </p:nvSpPr>
          <p:spPr>
            <a:xfrm>
              <a:off x="0" y="2974925"/>
              <a:ext cx="238500" cy="1476000"/>
            </a:xfrm>
            <a:prstGeom prst="rect">
              <a:avLst/>
            </a:prstGeom>
            <a:solidFill>
              <a:srgbClr val="9E97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5"/>
            <p:cNvSpPr/>
            <p:nvPr/>
          </p:nvSpPr>
          <p:spPr>
            <a:xfrm>
              <a:off x="0" y="4161100"/>
              <a:ext cx="238500" cy="124800"/>
            </a:xfrm>
            <a:prstGeom prst="rect">
              <a:avLst/>
            </a:prstGeom>
            <a:solidFill>
              <a:srgbClr val="ECE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3" name="Google Shape;83;p15"/>
          <p:cNvSpPr txBox="1"/>
          <p:nvPr/>
        </p:nvSpPr>
        <p:spPr>
          <a:xfrm>
            <a:off x="238500" y="291350"/>
            <a:ext cx="6500400" cy="62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3400">
                <a:solidFill>
                  <a:srgbClr val="514A47"/>
                </a:solidFill>
                <a:latin typeface="EB Garamond"/>
                <a:ea typeface="EB Garamond"/>
                <a:cs typeface="EB Garamond"/>
                <a:sym typeface="EB Garamond"/>
              </a:rPr>
              <a:t>Introduction.:</a:t>
            </a:r>
            <a:endParaRPr sz="3400">
              <a:solidFill>
                <a:srgbClr val="514A47"/>
              </a:solidFill>
              <a:latin typeface="EB Garamond"/>
              <a:ea typeface="EB Garamond"/>
              <a:cs typeface="EB Garamond"/>
              <a:sym typeface="EB Garamond"/>
            </a:endParaRPr>
          </a:p>
        </p:txBody>
      </p:sp>
      <p:sp>
        <p:nvSpPr>
          <p:cNvPr id="84" name="Google Shape;84;p15"/>
          <p:cNvSpPr txBox="1"/>
          <p:nvPr/>
        </p:nvSpPr>
        <p:spPr>
          <a:xfrm>
            <a:off x="238500" y="1064625"/>
            <a:ext cx="6500400" cy="3808800"/>
          </a:xfrm>
          <a:prstGeom prst="rect">
            <a:avLst/>
          </a:prstGeom>
          <a:noFill/>
          <a:ln>
            <a:noFill/>
          </a:ln>
        </p:spPr>
        <p:txBody>
          <a:bodyPr anchorCtr="0" anchor="t" bIns="91425" lIns="91425" spcFirstLastPara="1" rIns="91425" wrap="square" tIns="91425">
            <a:noAutofit/>
          </a:bodyPr>
          <a:lstStyle/>
          <a:p>
            <a:pPr indent="457200" lvl="0" marL="0" rtl="0" algn="l">
              <a:spcBef>
                <a:spcPts val="0"/>
              </a:spcBef>
              <a:spcAft>
                <a:spcPts val="0"/>
              </a:spcAft>
              <a:buNone/>
            </a:pPr>
            <a:r>
              <a:t/>
            </a:r>
            <a:endParaRPr>
              <a:solidFill>
                <a:srgbClr val="514A47"/>
              </a:solidFill>
              <a:latin typeface="Raleway Medium"/>
              <a:ea typeface="Raleway Medium"/>
              <a:cs typeface="Raleway Medium"/>
              <a:sym typeface="Raleway Medium"/>
            </a:endParaRPr>
          </a:p>
          <a:p>
            <a:pPr indent="457200" lvl="0" marL="0" rtl="0" algn="l">
              <a:spcBef>
                <a:spcPts val="0"/>
              </a:spcBef>
              <a:spcAft>
                <a:spcPts val="0"/>
              </a:spcAft>
              <a:buNone/>
            </a:pPr>
            <a:r>
              <a:t/>
            </a:r>
            <a:endParaRPr>
              <a:solidFill>
                <a:srgbClr val="514A47"/>
              </a:solidFill>
              <a:latin typeface="Raleway Medium"/>
              <a:ea typeface="Raleway Medium"/>
              <a:cs typeface="Raleway Medium"/>
              <a:sym typeface="Raleway Medium"/>
            </a:endParaRPr>
          </a:p>
          <a:p>
            <a:pPr indent="0" lvl="0" marL="0" rtl="0" algn="l">
              <a:spcBef>
                <a:spcPts val="0"/>
              </a:spcBef>
              <a:spcAft>
                <a:spcPts val="0"/>
              </a:spcAft>
              <a:buNone/>
            </a:pPr>
            <a:r>
              <a:t/>
            </a:r>
            <a:endParaRPr>
              <a:solidFill>
                <a:srgbClr val="514A47"/>
              </a:solidFill>
              <a:latin typeface="Raleway Medium"/>
              <a:ea typeface="Raleway Medium"/>
              <a:cs typeface="Raleway Medium"/>
              <a:sym typeface="Raleway Medium"/>
            </a:endParaRPr>
          </a:p>
          <a:p>
            <a:pPr indent="0" lvl="0" marL="0" rtl="0" algn="l">
              <a:spcBef>
                <a:spcPts val="0"/>
              </a:spcBef>
              <a:spcAft>
                <a:spcPts val="0"/>
              </a:spcAft>
              <a:buClr>
                <a:schemeClr val="dk1"/>
              </a:buClr>
              <a:buSzPts val="1100"/>
              <a:buFont typeface="Arial"/>
              <a:buNone/>
            </a:pPr>
            <a:r>
              <a:rPr lang="en-GB">
                <a:solidFill>
                  <a:srgbClr val="514A47"/>
                </a:solidFill>
                <a:latin typeface="Raleway Medium"/>
                <a:ea typeface="Raleway Medium"/>
                <a:cs typeface="Raleway Medium"/>
                <a:sym typeface="Raleway Medium"/>
              </a:rPr>
              <a:t>The 4</a:t>
            </a:r>
            <a:r>
              <a:rPr baseline="30000" lang="en-GB">
                <a:solidFill>
                  <a:srgbClr val="514A47"/>
                </a:solidFill>
                <a:latin typeface="Raleway Medium"/>
                <a:ea typeface="Raleway Medium"/>
                <a:cs typeface="Raleway Medium"/>
                <a:sym typeface="Raleway Medium"/>
              </a:rPr>
              <a:t>th</a:t>
            </a:r>
            <a:r>
              <a:rPr lang="en-GB">
                <a:solidFill>
                  <a:srgbClr val="514A47"/>
                </a:solidFill>
                <a:latin typeface="Raleway Medium"/>
                <a:ea typeface="Raleway Medium"/>
                <a:cs typeface="Raleway Medium"/>
                <a:sym typeface="Raleway Medium"/>
              </a:rPr>
              <a:t> industrial has begun, and this isn’t not going to be like before. It’s not about the </a:t>
            </a:r>
            <a:r>
              <a:rPr b="1" lang="en-GB">
                <a:solidFill>
                  <a:srgbClr val="9E9791"/>
                </a:solidFill>
                <a:latin typeface="Raleway"/>
                <a:ea typeface="Raleway"/>
                <a:cs typeface="Raleway"/>
                <a:sym typeface="Raleway"/>
              </a:rPr>
              <a:t>steam</a:t>
            </a:r>
            <a:r>
              <a:rPr lang="en-GB">
                <a:solidFill>
                  <a:srgbClr val="514A47"/>
                </a:solidFill>
                <a:latin typeface="Raleway Medium"/>
                <a:ea typeface="Raleway Medium"/>
                <a:cs typeface="Raleway Medium"/>
                <a:sym typeface="Raleway Medium"/>
              </a:rPr>
              <a:t> that powered our factories in the 1</a:t>
            </a:r>
            <a:r>
              <a:rPr baseline="30000" lang="en-GB">
                <a:solidFill>
                  <a:srgbClr val="514A47"/>
                </a:solidFill>
                <a:latin typeface="Raleway Medium"/>
                <a:ea typeface="Raleway Medium"/>
                <a:cs typeface="Raleway Medium"/>
                <a:sym typeface="Raleway Medium"/>
              </a:rPr>
              <a:t>st</a:t>
            </a:r>
            <a:r>
              <a:rPr lang="en-GB">
                <a:solidFill>
                  <a:srgbClr val="514A47"/>
                </a:solidFill>
                <a:latin typeface="Raleway Medium"/>
                <a:ea typeface="Raleway Medium"/>
                <a:cs typeface="Raleway Medium"/>
                <a:sym typeface="Raleway Medium"/>
              </a:rPr>
              <a:t> revolution or the </a:t>
            </a:r>
            <a:r>
              <a:rPr b="1" lang="en-GB">
                <a:solidFill>
                  <a:srgbClr val="9E9791"/>
                </a:solidFill>
                <a:latin typeface="Raleway"/>
                <a:ea typeface="Raleway"/>
                <a:cs typeface="Raleway"/>
                <a:sym typeface="Raleway"/>
              </a:rPr>
              <a:t>mass </a:t>
            </a:r>
            <a:r>
              <a:rPr b="1" lang="en-GB">
                <a:solidFill>
                  <a:srgbClr val="514A47"/>
                </a:solidFill>
                <a:latin typeface="Raleway"/>
                <a:ea typeface="Raleway"/>
                <a:cs typeface="Raleway"/>
                <a:sym typeface="Raleway"/>
              </a:rPr>
              <a:t>production line</a:t>
            </a:r>
            <a:r>
              <a:rPr lang="en-GB">
                <a:solidFill>
                  <a:srgbClr val="514A47"/>
                </a:solidFill>
                <a:latin typeface="Raleway Medium"/>
                <a:ea typeface="Raleway Medium"/>
                <a:cs typeface="Raleway Medium"/>
                <a:sym typeface="Raleway Medium"/>
              </a:rPr>
              <a:t> that dominated the 2</a:t>
            </a:r>
            <a:r>
              <a:rPr baseline="30000" lang="en-GB">
                <a:solidFill>
                  <a:srgbClr val="514A47"/>
                </a:solidFill>
                <a:latin typeface="Raleway Medium"/>
                <a:ea typeface="Raleway Medium"/>
                <a:cs typeface="Raleway Medium"/>
                <a:sym typeface="Raleway Medium"/>
              </a:rPr>
              <a:t>nd</a:t>
            </a:r>
            <a:r>
              <a:rPr lang="en-GB">
                <a:solidFill>
                  <a:srgbClr val="514A47"/>
                </a:solidFill>
                <a:latin typeface="Raleway Medium"/>
                <a:ea typeface="Raleway Medium"/>
                <a:cs typeface="Raleway Medium"/>
                <a:sym typeface="Raleway Medium"/>
              </a:rPr>
              <a:t> or even the emergence of </a:t>
            </a:r>
            <a:r>
              <a:rPr b="1" lang="en-GB">
                <a:solidFill>
                  <a:srgbClr val="9E9791"/>
                </a:solidFill>
                <a:latin typeface="Raleway"/>
                <a:ea typeface="Raleway"/>
                <a:cs typeface="Raleway"/>
                <a:sym typeface="Raleway"/>
              </a:rPr>
              <a:t>computer driven systems</a:t>
            </a:r>
            <a:r>
              <a:rPr lang="en-GB">
                <a:solidFill>
                  <a:srgbClr val="514A47"/>
                </a:solidFill>
                <a:latin typeface="Raleway Medium"/>
                <a:ea typeface="Raleway Medium"/>
                <a:cs typeface="Raleway Medium"/>
                <a:sym typeface="Raleway Medium"/>
              </a:rPr>
              <a:t> from the 3</a:t>
            </a:r>
            <a:r>
              <a:rPr baseline="30000" lang="en-GB">
                <a:solidFill>
                  <a:srgbClr val="514A47"/>
                </a:solidFill>
                <a:latin typeface="Raleway Medium"/>
                <a:ea typeface="Raleway Medium"/>
                <a:cs typeface="Raleway Medium"/>
                <a:sym typeface="Raleway Medium"/>
              </a:rPr>
              <a:t>rd</a:t>
            </a:r>
            <a:r>
              <a:rPr lang="en-GB">
                <a:solidFill>
                  <a:srgbClr val="514A47"/>
                </a:solidFill>
                <a:latin typeface="Raleway Medium"/>
                <a:ea typeface="Raleway Medium"/>
                <a:cs typeface="Raleway Medium"/>
                <a:sym typeface="Raleway Medium"/>
              </a:rPr>
              <a:t> revolution, that we’re living in today.</a:t>
            </a:r>
            <a:endParaRPr>
              <a:solidFill>
                <a:srgbClr val="514A47"/>
              </a:solidFill>
              <a:latin typeface="Raleway Medium"/>
              <a:ea typeface="Raleway Medium"/>
              <a:cs typeface="Raleway Medium"/>
              <a:sym typeface="Raleway Medium"/>
            </a:endParaRPr>
          </a:p>
          <a:p>
            <a:pPr indent="0" lvl="0" marL="0" rtl="0" algn="l">
              <a:spcBef>
                <a:spcPts val="0"/>
              </a:spcBef>
              <a:spcAft>
                <a:spcPts val="0"/>
              </a:spcAft>
              <a:buClr>
                <a:schemeClr val="dk1"/>
              </a:buClr>
              <a:buSzPts val="1100"/>
              <a:buFont typeface="Arial"/>
              <a:buNone/>
            </a:pPr>
            <a:r>
              <a:t/>
            </a:r>
            <a:endParaRPr>
              <a:solidFill>
                <a:srgbClr val="514A47"/>
              </a:solidFill>
              <a:latin typeface="Raleway Medium"/>
              <a:ea typeface="Raleway Medium"/>
              <a:cs typeface="Raleway Medium"/>
              <a:sym typeface="Raleway Medium"/>
            </a:endParaRPr>
          </a:p>
          <a:p>
            <a:pPr indent="0" lvl="0" marL="0" rtl="0" algn="l">
              <a:spcBef>
                <a:spcPts val="0"/>
              </a:spcBef>
              <a:spcAft>
                <a:spcPts val="0"/>
              </a:spcAft>
              <a:buClr>
                <a:schemeClr val="dk1"/>
              </a:buClr>
              <a:buSzPts val="1100"/>
              <a:buFont typeface="Arial"/>
              <a:buNone/>
            </a:pPr>
            <a:r>
              <a:rPr lang="en-GB">
                <a:solidFill>
                  <a:srgbClr val="514A47"/>
                </a:solidFill>
                <a:latin typeface="Raleway Medium"/>
                <a:ea typeface="Raleway Medium"/>
                <a:cs typeface="Raleway Medium"/>
                <a:sym typeface="Raleway Medium"/>
              </a:rPr>
              <a:t>Industry 4.0 is about </a:t>
            </a:r>
            <a:r>
              <a:rPr b="1" lang="en-GB">
                <a:solidFill>
                  <a:srgbClr val="514A47"/>
                </a:solidFill>
                <a:latin typeface="Raleway"/>
                <a:ea typeface="Raleway"/>
                <a:cs typeface="Raleway"/>
                <a:sym typeface="Raleway"/>
              </a:rPr>
              <a:t>connectivity</a:t>
            </a:r>
            <a:r>
              <a:rPr lang="en-GB">
                <a:solidFill>
                  <a:srgbClr val="514A47"/>
                </a:solidFill>
                <a:latin typeface="Raleway Medium"/>
                <a:ea typeface="Raleway Medium"/>
                <a:cs typeface="Raleway Medium"/>
                <a:sym typeface="Raleway Medium"/>
              </a:rPr>
              <a:t>. It’s an opportunity to radically change the way industry responds to the need of society, as the previous industrial revolution was led by innovations and manufacturing processes and systems, the advancements of Industry 4.0 will be driven by a smart interconnected &amp; pervasive environment.</a:t>
            </a:r>
            <a:endParaRPr>
              <a:solidFill>
                <a:srgbClr val="514A47"/>
              </a:solidFill>
              <a:latin typeface="Raleway Medium"/>
              <a:ea typeface="Raleway Medium"/>
              <a:cs typeface="Raleway Medium"/>
              <a:sym typeface="Raleway Medium"/>
            </a:endParaRPr>
          </a:p>
          <a:p>
            <a:pPr indent="0" lvl="0" marL="0" rtl="0" algn="l">
              <a:spcBef>
                <a:spcPts val="0"/>
              </a:spcBef>
              <a:spcAft>
                <a:spcPts val="0"/>
              </a:spcAft>
              <a:buNone/>
            </a:pPr>
            <a:r>
              <a:t/>
            </a:r>
            <a:endParaRPr>
              <a:solidFill>
                <a:srgbClr val="514A47"/>
              </a:solidFill>
              <a:latin typeface="Raleway Medium"/>
              <a:ea typeface="Raleway Medium"/>
              <a:cs typeface="Raleway Medium"/>
              <a:sym typeface="Raleway Medium"/>
            </a:endParaRPr>
          </a:p>
        </p:txBody>
      </p:sp>
      <p:pic>
        <p:nvPicPr>
          <p:cNvPr id="85" name="Google Shape;85;p15"/>
          <p:cNvPicPr preferRelativeResize="0"/>
          <p:nvPr/>
        </p:nvPicPr>
        <p:blipFill rotWithShape="1">
          <a:blip r:embed="rId3">
            <a:alphaModFix amt="93000"/>
          </a:blip>
          <a:srcRect b="0" l="23039" r="42109" t="0"/>
          <a:stretch/>
        </p:blipFill>
        <p:spPr>
          <a:xfrm>
            <a:off x="6738750" y="0"/>
            <a:ext cx="2405248" cy="514350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4">
                                            <p:txEl>
                                              <p:pRg end="0" st="0"/>
                                            </p:txEl>
                                          </p:spTgt>
                                        </p:tgtEl>
                                        <p:attrNameLst>
                                          <p:attrName>style.visibility</p:attrName>
                                        </p:attrNameLst>
                                      </p:cBhvr>
                                      <p:to>
                                        <p:strVal val="visible"/>
                                      </p:to>
                                    </p:set>
                                    <p:animEffect filter="fade" transition="in">
                                      <p:cBhvr>
                                        <p:cTn dur="1000"/>
                                        <p:tgtEl>
                                          <p:spTgt spid="8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4">
                                            <p:txEl>
                                              <p:pRg end="1" st="1"/>
                                            </p:txEl>
                                          </p:spTgt>
                                        </p:tgtEl>
                                        <p:attrNameLst>
                                          <p:attrName>style.visibility</p:attrName>
                                        </p:attrNameLst>
                                      </p:cBhvr>
                                      <p:to>
                                        <p:strVal val="visible"/>
                                      </p:to>
                                    </p:set>
                                    <p:animEffect filter="fade" transition="in">
                                      <p:cBhvr>
                                        <p:cTn dur="1000"/>
                                        <p:tgtEl>
                                          <p:spTgt spid="8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4">
                                            <p:txEl>
                                              <p:pRg end="2" st="2"/>
                                            </p:txEl>
                                          </p:spTgt>
                                        </p:tgtEl>
                                        <p:attrNameLst>
                                          <p:attrName>style.visibility</p:attrName>
                                        </p:attrNameLst>
                                      </p:cBhvr>
                                      <p:to>
                                        <p:strVal val="visible"/>
                                      </p:to>
                                    </p:set>
                                    <p:animEffect filter="fade" transition="in">
                                      <p:cBhvr>
                                        <p:cTn dur="1000"/>
                                        <p:tgtEl>
                                          <p:spTgt spid="84">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4">
                                            <p:txEl>
                                              <p:pRg end="3" st="3"/>
                                            </p:txEl>
                                          </p:spTgt>
                                        </p:tgtEl>
                                        <p:attrNameLst>
                                          <p:attrName>style.visibility</p:attrName>
                                        </p:attrNameLst>
                                      </p:cBhvr>
                                      <p:to>
                                        <p:strVal val="visible"/>
                                      </p:to>
                                    </p:set>
                                    <p:animEffect filter="fade" transition="in">
                                      <p:cBhvr>
                                        <p:cTn dur="1000"/>
                                        <p:tgtEl>
                                          <p:spTgt spid="84">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4">
                                            <p:txEl>
                                              <p:pRg end="4" st="4"/>
                                            </p:txEl>
                                          </p:spTgt>
                                        </p:tgtEl>
                                        <p:attrNameLst>
                                          <p:attrName>style.visibility</p:attrName>
                                        </p:attrNameLst>
                                      </p:cBhvr>
                                      <p:to>
                                        <p:strVal val="visible"/>
                                      </p:to>
                                    </p:set>
                                    <p:animEffect filter="fade" transition="in">
                                      <p:cBhvr>
                                        <p:cTn dur="1000"/>
                                        <p:tgtEl>
                                          <p:spTgt spid="84">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4">
                                            <p:txEl>
                                              <p:pRg end="5" st="5"/>
                                            </p:txEl>
                                          </p:spTgt>
                                        </p:tgtEl>
                                        <p:attrNameLst>
                                          <p:attrName>style.visibility</p:attrName>
                                        </p:attrNameLst>
                                      </p:cBhvr>
                                      <p:to>
                                        <p:strVal val="visible"/>
                                      </p:to>
                                    </p:set>
                                    <p:animEffect filter="fade" transition="in">
                                      <p:cBhvr>
                                        <p:cTn dur="1000"/>
                                        <p:tgtEl>
                                          <p:spTgt spid="84">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4">
                                            <p:txEl>
                                              <p:pRg end="6" st="6"/>
                                            </p:txEl>
                                          </p:spTgt>
                                        </p:tgtEl>
                                        <p:attrNameLst>
                                          <p:attrName>style.visibility</p:attrName>
                                        </p:attrNameLst>
                                      </p:cBhvr>
                                      <p:to>
                                        <p:strVal val="visible"/>
                                      </p:to>
                                    </p:set>
                                    <p:animEffect filter="fade" transition="in">
                                      <p:cBhvr>
                                        <p:cTn dur="1000"/>
                                        <p:tgtEl>
                                          <p:spTgt spid="84">
                                            <p:txEl>
                                              <p:pRg end="6" st="6"/>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grpSp>
        <p:nvGrpSpPr>
          <p:cNvPr id="90" name="Google Shape;90;p16"/>
          <p:cNvGrpSpPr/>
          <p:nvPr/>
        </p:nvGrpSpPr>
        <p:grpSpPr>
          <a:xfrm>
            <a:off x="0" y="442800"/>
            <a:ext cx="238500" cy="4257900"/>
            <a:chOff x="0" y="193025"/>
            <a:chExt cx="238500" cy="4257900"/>
          </a:xfrm>
        </p:grpSpPr>
        <p:sp>
          <p:nvSpPr>
            <p:cNvPr id="91" name="Google Shape;91;p16"/>
            <p:cNvSpPr/>
            <p:nvPr/>
          </p:nvSpPr>
          <p:spPr>
            <a:xfrm>
              <a:off x="0" y="193025"/>
              <a:ext cx="238500" cy="2781900"/>
            </a:xfrm>
            <a:prstGeom prst="rect">
              <a:avLst/>
            </a:prstGeom>
            <a:solidFill>
              <a:srgbClr val="ECDA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16"/>
            <p:cNvSpPr/>
            <p:nvPr/>
          </p:nvSpPr>
          <p:spPr>
            <a:xfrm>
              <a:off x="0" y="2974925"/>
              <a:ext cx="238500" cy="1476000"/>
            </a:xfrm>
            <a:prstGeom prst="rect">
              <a:avLst/>
            </a:prstGeom>
            <a:solidFill>
              <a:srgbClr val="9E97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16"/>
            <p:cNvSpPr/>
            <p:nvPr/>
          </p:nvSpPr>
          <p:spPr>
            <a:xfrm>
              <a:off x="0" y="4161100"/>
              <a:ext cx="238500" cy="124800"/>
            </a:xfrm>
            <a:prstGeom prst="rect">
              <a:avLst/>
            </a:prstGeom>
            <a:solidFill>
              <a:srgbClr val="ECE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4" name="Google Shape;94;p16"/>
          <p:cNvSpPr txBox="1"/>
          <p:nvPr/>
        </p:nvSpPr>
        <p:spPr>
          <a:xfrm flipH="1">
            <a:off x="238500" y="1891650"/>
            <a:ext cx="8723400" cy="136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3600">
                <a:solidFill>
                  <a:srgbClr val="514A47"/>
                </a:solidFill>
                <a:latin typeface="Raleway"/>
                <a:ea typeface="Raleway"/>
                <a:cs typeface="Raleway"/>
                <a:sym typeface="Raleway"/>
              </a:rPr>
              <a:t>From steam to sensor: historical context for Industry 4.0</a:t>
            </a:r>
            <a:endParaRPr b="1" sz="3600">
              <a:solidFill>
                <a:srgbClr val="514A47"/>
              </a:solidFill>
              <a:latin typeface="Raleway"/>
              <a:ea typeface="Raleway"/>
              <a:cs typeface="Raleway"/>
              <a:sym typeface="Raleway"/>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17"/>
          <p:cNvSpPr txBox="1"/>
          <p:nvPr/>
        </p:nvSpPr>
        <p:spPr>
          <a:xfrm>
            <a:off x="4692150" y="270000"/>
            <a:ext cx="4213200" cy="70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3400">
                <a:solidFill>
                  <a:srgbClr val="514A47"/>
                </a:solidFill>
                <a:latin typeface="EB Garamond"/>
                <a:ea typeface="EB Garamond"/>
                <a:cs typeface="EB Garamond"/>
                <a:sym typeface="EB Garamond"/>
              </a:rPr>
              <a:t>1</a:t>
            </a:r>
            <a:r>
              <a:rPr baseline="30000" lang="en-GB" sz="3400">
                <a:solidFill>
                  <a:srgbClr val="514A47"/>
                </a:solidFill>
                <a:latin typeface="EB Garamond"/>
                <a:ea typeface="EB Garamond"/>
                <a:cs typeface="EB Garamond"/>
                <a:sym typeface="EB Garamond"/>
              </a:rPr>
              <a:t>st </a:t>
            </a:r>
            <a:r>
              <a:rPr lang="en-GB" sz="3400">
                <a:solidFill>
                  <a:srgbClr val="514A47"/>
                </a:solidFill>
                <a:latin typeface="EB Garamond"/>
                <a:ea typeface="EB Garamond"/>
                <a:cs typeface="EB Garamond"/>
                <a:sym typeface="EB Garamond"/>
              </a:rPr>
              <a:t>industrial</a:t>
            </a:r>
            <a:r>
              <a:rPr lang="en-GB" sz="3400">
                <a:solidFill>
                  <a:srgbClr val="514A47"/>
                </a:solidFill>
                <a:latin typeface="EB Garamond"/>
                <a:ea typeface="EB Garamond"/>
                <a:cs typeface="EB Garamond"/>
                <a:sym typeface="EB Garamond"/>
              </a:rPr>
              <a:t> revolution.:</a:t>
            </a:r>
            <a:endParaRPr baseline="30000" sz="3400">
              <a:solidFill>
                <a:srgbClr val="514A47"/>
              </a:solidFill>
              <a:latin typeface="EB Garamond"/>
              <a:ea typeface="EB Garamond"/>
              <a:cs typeface="EB Garamond"/>
              <a:sym typeface="EB Garamond"/>
            </a:endParaRPr>
          </a:p>
        </p:txBody>
      </p:sp>
      <p:sp>
        <p:nvSpPr>
          <p:cNvPr id="100" name="Google Shape;100;p17"/>
          <p:cNvSpPr txBox="1"/>
          <p:nvPr/>
        </p:nvSpPr>
        <p:spPr>
          <a:xfrm>
            <a:off x="4870650" y="1833600"/>
            <a:ext cx="4034700" cy="147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rgbClr val="514A47"/>
                </a:solidFill>
                <a:latin typeface="Raleway Medium"/>
                <a:ea typeface="Raleway Medium"/>
                <a:cs typeface="Raleway Medium"/>
                <a:sym typeface="Raleway Medium"/>
              </a:rPr>
              <a:t>Starting in the late </a:t>
            </a:r>
            <a:r>
              <a:rPr b="1" lang="en-GB">
                <a:solidFill>
                  <a:srgbClr val="9E9791"/>
                </a:solidFill>
                <a:latin typeface="Raleway"/>
                <a:ea typeface="Raleway"/>
                <a:cs typeface="Raleway"/>
                <a:sym typeface="Raleway"/>
              </a:rPr>
              <a:t>18th century</a:t>
            </a:r>
            <a:r>
              <a:rPr lang="en-GB">
                <a:solidFill>
                  <a:srgbClr val="514A47"/>
                </a:solidFill>
                <a:latin typeface="Raleway Medium"/>
                <a:ea typeface="Raleway Medium"/>
                <a:cs typeface="Raleway Medium"/>
                <a:sym typeface="Raleway Medium"/>
              </a:rPr>
              <a:t> in Britain, the first industrial revolution helped enable mass production by using water and </a:t>
            </a:r>
            <a:r>
              <a:rPr b="1" lang="en-GB">
                <a:solidFill>
                  <a:srgbClr val="514A47"/>
                </a:solidFill>
                <a:latin typeface="Raleway"/>
                <a:ea typeface="Raleway"/>
                <a:cs typeface="Raleway"/>
                <a:sym typeface="Raleway"/>
              </a:rPr>
              <a:t>steam power</a:t>
            </a:r>
            <a:r>
              <a:rPr lang="en-GB">
                <a:solidFill>
                  <a:srgbClr val="514A47"/>
                </a:solidFill>
                <a:latin typeface="Raleway Medium"/>
                <a:ea typeface="Raleway Medium"/>
                <a:cs typeface="Raleway Medium"/>
                <a:sym typeface="Raleway Medium"/>
              </a:rPr>
              <a:t> </a:t>
            </a:r>
            <a:r>
              <a:rPr lang="en-GB">
                <a:solidFill>
                  <a:srgbClr val="514A47"/>
                </a:solidFill>
                <a:latin typeface="Raleway Medium"/>
                <a:ea typeface="Raleway Medium"/>
                <a:cs typeface="Raleway Medium"/>
                <a:sym typeface="Raleway Medium"/>
              </a:rPr>
              <a:t>instead of purely human and animal power. Finished goods were built with machines rather than painstakingly produced by hand.</a:t>
            </a:r>
            <a:endParaRPr>
              <a:solidFill>
                <a:srgbClr val="514A47"/>
              </a:solidFill>
              <a:latin typeface="Raleway Medium"/>
              <a:ea typeface="Raleway Medium"/>
              <a:cs typeface="Raleway Medium"/>
              <a:sym typeface="Raleway Medium"/>
            </a:endParaRPr>
          </a:p>
          <a:p>
            <a:pPr indent="0" lvl="0" marL="0" rtl="0" algn="l">
              <a:spcBef>
                <a:spcPts val="0"/>
              </a:spcBef>
              <a:spcAft>
                <a:spcPts val="0"/>
              </a:spcAft>
              <a:buClr>
                <a:schemeClr val="dk1"/>
              </a:buClr>
              <a:buSzPts val="1100"/>
              <a:buFont typeface="Arial"/>
              <a:buNone/>
            </a:pPr>
            <a:r>
              <a:t/>
            </a:r>
            <a:endParaRPr>
              <a:solidFill>
                <a:srgbClr val="514A47"/>
              </a:solidFill>
              <a:latin typeface="Raleway Medium"/>
              <a:ea typeface="Raleway Medium"/>
              <a:cs typeface="Raleway Medium"/>
              <a:sym typeface="Raleway Medium"/>
            </a:endParaRPr>
          </a:p>
          <a:p>
            <a:pPr indent="0" lvl="0" marL="0" rtl="0" algn="l">
              <a:spcBef>
                <a:spcPts val="0"/>
              </a:spcBef>
              <a:spcAft>
                <a:spcPts val="0"/>
              </a:spcAft>
              <a:buClr>
                <a:schemeClr val="dk1"/>
              </a:buClr>
              <a:buSzPts val="1100"/>
              <a:buFont typeface="Arial"/>
              <a:buNone/>
            </a:pPr>
            <a:r>
              <a:t/>
            </a:r>
            <a:endParaRPr>
              <a:solidFill>
                <a:srgbClr val="514A47"/>
              </a:solidFill>
              <a:latin typeface="Raleway Medium"/>
              <a:ea typeface="Raleway Medium"/>
              <a:cs typeface="Raleway Medium"/>
              <a:sym typeface="Raleway Medium"/>
            </a:endParaRPr>
          </a:p>
          <a:p>
            <a:pPr indent="0" lvl="0" marL="0" rtl="0" algn="l">
              <a:spcBef>
                <a:spcPts val="0"/>
              </a:spcBef>
              <a:spcAft>
                <a:spcPts val="0"/>
              </a:spcAft>
              <a:buNone/>
            </a:pPr>
            <a:r>
              <a:rPr lang="en-GB">
                <a:solidFill>
                  <a:srgbClr val="514A47"/>
                </a:solidFill>
                <a:latin typeface="Raleway Medium"/>
                <a:ea typeface="Raleway Medium"/>
                <a:cs typeface="Raleway Medium"/>
                <a:sym typeface="Raleway Medium"/>
              </a:rPr>
              <a:t> </a:t>
            </a:r>
            <a:endParaRPr>
              <a:solidFill>
                <a:srgbClr val="514A47"/>
              </a:solidFill>
              <a:latin typeface="Raleway Medium"/>
              <a:ea typeface="Raleway Medium"/>
              <a:cs typeface="Raleway Medium"/>
              <a:sym typeface="Raleway Medium"/>
            </a:endParaRPr>
          </a:p>
        </p:txBody>
      </p:sp>
      <p:pic>
        <p:nvPicPr>
          <p:cNvPr id="101" name="Google Shape;101;p17"/>
          <p:cNvPicPr preferRelativeResize="0"/>
          <p:nvPr/>
        </p:nvPicPr>
        <p:blipFill>
          <a:blip r:embed="rId3">
            <a:alphaModFix/>
          </a:blip>
          <a:stretch>
            <a:fillRect/>
          </a:stretch>
        </p:blipFill>
        <p:spPr>
          <a:xfrm>
            <a:off x="0" y="1580315"/>
            <a:ext cx="4579200" cy="3563184"/>
          </a:xfrm>
          <a:prstGeom prst="rect">
            <a:avLst/>
          </a:prstGeom>
          <a:noFill/>
          <a:ln>
            <a:noFill/>
          </a:ln>
        </p:spPr>
      </p:pic>
      <p:sp>
        <p:nvSpPr>
          <p:cNvPr id="102" name="Google Shape;102;p17"/>
          <p:cNvSpPr/>
          <p:nvPr/>
        </p:nvSpPr>
        <p:spPr>
          <a:xfrm>
            <a:off x="0" y="0"/>
            <a:ext cx="4579200" cy="1655100"/>
          </a:xfrm>
          <a:prstGeom prst="rect">
            <a:avLst/>
          </a:prstGeom>
          <a:solidFill>
            <a:srgbClr val="ECDA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0"/>
                                        </p:tgtEl>
                                        <p:attrNameLst>
                                          <p:attrName>style.visibility</p:attrName>
                                        </p:attrNameLst>
                                      </p:cBhvr>
                                      <p:to>
                                        <p:strVal val="visible"/>
                                      </p:to>
                                    </p:set>
                                    <p:animEffect filter="fade" transition="in">
                                      <p:cBhvr>
                                        <p:cTn dur="1000"/>
                                        <p:tgtEl>
                                          <p:spTgt spid="10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18"/>
          <p:cNvSpPr txBox="1"/>
          <p:nvPr/>
        </p:nvSpPr>
        <p:spPr>
          <a:xfrm>
            <a:off x="4692150" y="270000"/>
            <a:ext cx="4213200" cy="70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3400">
                <a:solidFill>
                  <a:srgbClr val="514A47"/>
                </a:solidFill>
                <a:latin typeface="EB Garamond"/>
                <a:ea typeface="EB Garamond"/>
                <a:cs typeface="EB Garamond"/>
                <a:sym typeface="EB Garamond"/>
              </a:rPr>
              <a:t>2</a:t>
            </a:r>
            <a:r>
              <a:rPr baseline="30000" lang="en-GB" sz="3400">
                <a:solidFill>
                  <a:srgbClr val="514A47"/>
                </a:solidFill>
                <a:latin typeface="EB Garamond"/>
                <a:ea typeface="EB Garamond"/>
                <a:cs typeface="EB Garamond"/>
                <a:sym typeface="EB Garamond"/>
              </a:rPr>
              <a:t>st </a:t>
            </a:r>
            <a:r>
              <a:rPr lang="en-GB" sz="3400">
                <a:solidFill>
                  <a:srgbClr val="514A47"/>
                </a:solidFill>
                <a:latin typeface="EB Garamond"/>
                <a:ea typeface="EB Garamond"/>
                <a:cs typeface="EB Garamond"/>
                <a:sym typeface="EB Garamond"/>
              </a:rPr>
              <a:t>industrial revolution.:</a:t>
            </a:r>
            <a:endParaRPr baseline="30000" sz="3400">
              <a:solidFill>
                <a:srgbClr val="514A47"/>
              </a:solidFill>
              <a:latin typeface="EB Garamond"/>
              <a:ea typeface="EB Garamond"/>
              <a:cs typeface="EB Garamond"/>
              <a:sym typeface="EB Garamond"/>
            </a:endParaRPr>
          </a:p>
        </p:txBody>
      </p:sp>
      <p:sp>
        <p:nvSpPr>
          <p:cNvPr id="108" name="Google Shape;108;p18"/>
          <p:cNvSpPr txBox="1"/>
          <p:nvPr/>
        </p:nvSpPr>
        <p:spPr>
          <a:xfrm>
            <a:off x="4870650" y="1725150"/>
            <a:ext cx="4034700" cy="169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rgbClr val="514A47"/>
                </a:solidFill>
                <a:latin typeface="Raleway Medium"/>
                <a:ea typeface="Raleway Medium"/>
                <a:cs typeface="Raleway Medium"/>
                <a:sym typeface="Raleway Medium"/>
              </a:rPr>
              <a:t>A </a:t>
            </a:r>
            <a:r>
              <a:rPr b="1" lang="en-GB">
                <a:solidFill>
                  <a:srgbClr val="9E9791"/>
                </a:solidFill>
                <a:latin typeface="Raleway"/>
                <a:ea typeface="Raleway"/>
                <a:cs typeface="Raleway"/>
                <a:sym typeface="Raleway"/>
              </a:rPr>
              <a:t>century later</a:t>
            </a:r>
            <a:r>
              <a:rPr lang="en-GB">
                <a:solidFill>
                  <a:srgbClr val="514A47"/>
                </a:solidFill>
                <a:latin typeface="Raleway Medium"/>
                <a:ea typeface="Raleway Medium"/>
                <a:cs typeface="Raleway Medium"/>
                <a:sym typeface="Raleway Medium"/>
              </a:rPr>
              <a:t>, the second industrial revolution introduced </a:t>
            </a:r>
            <a:r>
              <a:rPr b="1" lang="en-GB">
                <a:solidFill>
                  <a:srgbClr val="514A47"/>
                </a:solidFill>
                <a:latin typeface="Raleway"/>
                <a:ea typeface="Raleway"/>
                <a:cs typeface="Raleway"/>
                <a:sym typeface="Raleway"/>
              </a:rPr>
              <a:t>assembly lines</a:t>
            </a:r>
            <a:r>
              <a:rPr lang="en-GB">
                <a:solidFill>
                  <a:srgbClr val="514A47"/>
                </a:solidFill>
                <a:latin typeface="Raleway Medium"/>
                <a:ea typeface="Raleway Medium"/>
                <a:cs typeface="Raleway Medium"/>
                <a:sym typeface="Raleway Medium"/>
              </a:rPr>
              <a:t> and the use of </a:t>
            </a:r>
            <a:r>
              <a:rPr b="1" lang="en-GB">
                <a:solidFill>
                  <a:srgbClr val="9E9791"/>
                </a:solidFill>
                <a:latin typeface="Raleway"/>
                <a:ea typeface="Raleway"/>
                <a:cs typeface="Raleway"/>
                <a:sym typeface="Raleway"/>
              </a:rPr>
              <a:t>oil</a:t>
            </a:r>
            <a:r>
              <a:rPr lang="en-GB">
                <a:solidFill>
                  <a:srgbClr val="514A47"/>
                </a:solidFill>
                <a:latin typeface="Raleway Medium"/>
                <a:ea typeface="Raleway Medium"/>
                <a:cs typeface="Raleway Medium"/>
                <a:sym typeface="Raleway Medium"/>
              </a:rPr>
              <a:t>, </a:t>
            </a:r>
            <a:r>
              <a:rPr b="1" lang="en-GB">
                <a:solidFill>
                  <a:srgbClr val="9E9791"/>
                </a:solidFill>
                <a:latin typeface="Raleway"/>
                <a:ea typeface="Raleway"/>
                <a:cs typeface="Raleway"/>
                <a:sym typeface="Raleway"/>
              </a:rPr>
              <a:t>gas</a:t>
            </a:r>
            <a:r>
              <a:rPr lang="en-GB">
                <a:solidFill>
                  <a:srgbClr val="514A47"/>
                </a:solidFill>
                <a:latin typeface="Raleway Medium"/>
                <a:ea typeface="Raleway Medium"/>
                <a:cs typeface="Raleway Medium"/>
                <a:sym typeface="Raleway Medium"/>
              </a:rPr>
              <a:t> and </a:t>
            </a:r>
            <a:r>
              <a:rPr b="1" lang="en-GB">
                <a:solidFill>
                  <a:srgbClr val="9E9791"/>
                </a:solidFill>
                <a:latin typeface="Raleway"/>
                <a:ea typeface="Raleway"/>
                <a:cs typeface="Raleway"/>
                <a:sym typeface="Raleway"/>
              </a:rPr>
              <a:t>electric</a:t>
            </a:r>
            <a:r>
              <a:rPr lang="en-GB">
                <a:solidFill>
                  <a:srgbClr val="514A47"/>
                </a:solidFill>
                <a:latin typeface="Raleway Medium"/>
                <a:ea typeface="Raleway Medium"/>
                <a:cs typeface="Raleway Medium"/>
                <a:sym typeface="Raleway Medium"/>
              </a:rPr>
              <a:t> power. These new power sources, along with more advanced communications via telephone and telegraph, brought mass production and some degree of automation to manufacturing processes.</a:t>
            </a:r>
            <a:endParaRPr>
              <a:solidFill>
                <a:srgbClr val="514A47"/>
              </a:solidFill>
              <a:latin typeface="Raleway Medium"/>
              <a:ea typeface="Raleway Medium"/>
              <a:cs typeface="Raleway Medium"/>
              <a:sym typeface="Raleway Medium"/>
            </a:endParaRPr>
          </a:p>
        </p:txBody>
      </p:sp>
      <p:pic>
        <p:nvPicPr>
          <p:cNvPr id="109" name="Google Shape;109;p18"/>
          <p:cNvPicPr preferRelativeResize="0"/>
          <p:nvPr/>
        </p:nvPicPr>
        <p:blipFill>
          <a:blip r:embed="rId3">
            <a:alphaModFix/>
          </a:blip>
          <a:stretch>
            <a:fillRect/>
          </a:stretch>
        </p:blipFill>
        <p:spPr>
          <a:xfrm>
            <a:off x="0" y="1554538"/>
            <a:ext cx="4579200" cy="3588961"/>
          </a:xfrm>
          <a:prstGeom prst="rect">
            <a:avLst/>
          </a:prstGeom>
          <a:noFill/>
          <a:ln>
            <a:noFill/>
          </a:ln>
        </p:spPr>
      </p:pic>
      <p:sp>
        <p:nvSpPr>
          <p:cNvPr id="110" name="Google Shape;110;p18"/>
          <p:cNvSpPr/>
          <p:nvPr/>
        </p:nvSpPr>
        <p:spPr>
          <a:xfrm>
            <a:off x="0" y="0"/>
            <a:ext cx="4579200" cy="1655100"/>
          </a:xfrm>
          <a:prstGeom prst="rect">
            <a:avLst/>
          </a:prstGeom>
          <a:solidFill>
            <a:srgbClr val="ECDA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8"/>
                                        </p:tgtEl>
                                        <p:attrNameLst>
                                          <p:attrName>style.visibility</p:attrName>
                                        </p:attrNameLst>
                                      </p:cBhvr>
                                      <p:to>
                                        <p:strVal val="visible"/>
                                      </p:to>
                                    </p:set>
                                    <p:animEffect filter="fade" transition="in">
                                      <p:cBhvr>
                                        <p:cTn dur="1000"/>
                                        <p:tgtEl>
                                          <p:spTgt spid="10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19"/>
          <p:cNvSpPr txBox="1"/>
          <p:nvPr/>
        </p:nvSpPr>
        <p:spPr>
          <a:xfrm>
            <a:off x="4692150" y="270000"/>
            <a:ext cx="4213200" cy="70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3400">
                <a:solidFill>
                  <a:srgbClr val="514A47"/>
                </a:solidFill>
                <a:latin typeface="EB Garamond"/>
                <a:ea typeface="EB Garamond"/>
                <a:cs typeface="EB Garamond"/>
                <a:sym typeface="EB Garamond"/>
              </a:rPr>
              <a:t>3</a:t>
            </a:r>
            <a:r>
              <a:rPr baseline="30000" lang="en-GB" sz="3400">
                <a:solidFill>
                  <a:srgbClr val="514A47"/>
                </a:solidFill>
                <a:latin typeface="EB Garamond"/>
                <a:ea typeface="EB Garamond"/>
                <a:cs typeface="EB Garamond"/>
                <a:sym typeface="EB Garamond"/>
              </a:rPr>
              <a:t>st </a:t>
            </a:r>
            <a:r>
              <a:rPr lang="en-GB" sz="3400">
                <a:solidFill>
                  <a:srgbClr val="514A47"/>
                </a:solidFill>
                <a:latin typeface="EB Garamond"/>
                <a:ea typeface="EB Garamond"/>
                <a:cs typeface="EB Garamond"/>
                <a:sym typeface="EB Garamond"/>
              </a:rPr>
              <a:t>industrial revolution.:</a:t>
            </a:r>
            <a:endParaRPr baseline="30000" sz="3400">
              <a:solidFill>
                <a:srgbClr val="514A47"/>
              </a:solidFill>
              <a:latin typeface="EB Garamond"/>
              <a:ea typeface="EB Garamond"/>
              <a:cs typeface="EB Garamond"/>
              <a:sym typeface="EB Garamond"/>
            </a:endParaRPr>
          </a:p>
        </p:txBody>
      </p:sp>
      <p:sp>
        <p:nvSpPr>
          <p:cNvPr id="116" name="Google Shape;116;p19"/>
          <p:cNvSpPr txBox="1"/>
          <p:nvPr/>
        </p:nvSpPr>
        <p:spPr>
          <a:xfrm>
            <a:off x="4927075" y="1617450"/>
            <a:ext cx="4034700" cy="212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rgbClr val="514A47"/>
                </a:solidFill>
                <a:latin typeface="Raleway Medium"/>
                <a:ea typeface="Raleway Medium"/>
                <a:cs typeface="Raleway Medium"/>
                <a:sym typeface="Raleway Medium"/>
              </a:rPr>
              <a:t>The third industrial revolution, which began in the middle of the </a:t>
            </a:r>
            <a:r>
              <a:rPr b="1" lang="en-GB">
                <a:solidFill>
                  <a:srgbClr val="9E9791"/>
                </a:solidFill>
                <a:latin typeface="Raleway"/>
                <a:ea typeface="Raleway"/>
                <a:cs typeface="Raleway"/>
                <a:sym typeface="Raleway"/>
              </a:rPr>
              <a:t>20th century</a:t>
            </a:r>
            <a:r>
              <a:rPr lang="en-GB">
                <a:solidFill>
                  <a:srgbClr val="514A47"/>
                </a:solidFill>
                <a:latin typeface="Raleway Medium"/>
                <a:ea typeface="Raleway Medium"/>
                <a:cs typeface="Raleway Medium"/>
                <a:sym typeface="Raleway Medium"/>
              </a:rPr>
              <a:t>, added </a:t>
            </a:r>
            <a:r>
              <a:rPr b="1" lang="en-GB">
                <a:solidFill>
                  <a:srgbClr val="514A47"/>
                </a:solidFill>
                <a:latin typeface="Raleway"/>
                <a:ea typeface="Raleway"/>
                <a:cs typeface="Raleway"/>
                <a:sym typeface="Raleway"/>
              </a:rPr>
              <a:t>computers</a:t>
            </a:r>
            <a:r>
              <a:rPr lang="en-GB">
                <a:solidFill>
                  <a:srgbClr val="514A47"/>
                </a:solidFill>
                <a:latin typeface="Raleway Medium"/>
                <a:ea typeface="Raleway Medium"/>
                <a:cs typeface="Raleway Medium"/>
                <a:sym typeface="Raleway Medium"/>
              </a:rPr>
              <a:t>,</a:t>
            </a:r>
            <a:r>
              <a:rPr b="1" lang="en-GB">
                <a:solidFill>
                  <a:srgbClr val="514A47"/>
                </a:solidFill>
                <a:latin typeface="Raleway"/>
                <a:ea typeface="Raleway"/>
                <a:cs typeface="Raleway"/>
                <a:sym typeface="Raleway"/>
              </a:rPr>
              <a:t> advanced telecommunications and data analysis</a:t>
            </a:r>
            <a:r>
              <a:rPr lang="en-GB">
                <a:solidFill>
                  <a:srgbClr val="514A47"/>
                </a:solidFill>
                <a:latin typeface="Raleway Medium"/>
                <a:ea typeface="Raleway Medium"/>
                <a:cs typeface="Raleway Medium"/>
                <a:sym typeface="Raleway Medium"/>
              </a:rPr>
              <a:t> to manufacturing processes. The digitization of factories began by embedding programmable logic controllers (</a:t>
            </a:r>
            <a:r>
              <a:rPr b="1" lang="en-GB">
                <a:solidFill>
                  <a:srgbClr val="514A47"/>
                </a:solidFill>
                <a:latin typeface="Raleway"/>
                <a:ea typeface="Raleway"/>
                <a:cs typeface="Raleway"/>
                <a:sym typeface="Raleway"/>
              </a:rPr>
              <a:t>PLCs</a:t>
            </a:r>
            <a:r>
              <a:rPr lang="en-GB">
                <a:solidFill>
                  <a:srgbClr val="514A47"/>
                </a:solidFill>
                <a:latin typeface="Raleway Medium"/>
                <a:ea typeface="Raleway Medium"/>
                <a:cs typeface="Raleway Medium"/>
                <a:sym typeface="Raleway Medium"/>
              </a:rPr>
              <a:t>) into machinery to help automate some processes and collect &amp; share data.</a:t>
            </a:r>
            <a:endParaRPr>
              <a:solidFill>
                <a:srgbClr val="514A47"/>
              </a:solidFill>
              <a:latin typeface="Raleway Medium"/>
              <a:ea typeface="Raleway Medium"/>
              <a:cs typeface="Raleway Medium"/>
              <a:sym typeface="Raleway Medium"/>
            </a:endParaRPr>
          </a:p>
        </p:txBody>
      </p:sp>
      <p:pic>
        <p:nvPicPr>
          <p:cNvPr id="117" name="Google Shape;117;p19"/>
          <p:cNvPicPr preferRelativeResize="0"/>
          <p:nvPr/>
        </p:nvPicPr>
        <p:blipFill rotWithShape="1">
          <a:blip r:embed="rId3">
            <a:alphaModFix/>
          </a:blip>
          <a:srcRect b="0" l="0" r="12510" t="0"/>
          <a:stretch/>
        </p:blipFill>
        <p:spPr>
          <a:xfrm>
            <a:off x="-7200" y="1655100"/>
            <a:ext cx="4579200" cy="3488401"/>
          </a:xfrm>
          <a:prstGeom prst="rect">
            <a:avLst/>
          </a:prstGeom>
          <a:noFill/>
          <a:ln>
            <a:noFill/>
          </a:ln>
        </p:spPr>
      </p:pic>
      <p:sp>
        <p:nvSpPr>
          <p:cNvPr id="118" name="Google Shape;118;p19"/>
          <p:cNvSpPr/>
          <p:nvPr/>
        </p:nvSpPr>
        <p:spPr>
          <a:xfrm>
            <a:off x="0" y="0"/>
            <a:ext cx="4579200" cy="1655100"/>
          </a:xfrm>
          <a:prstGeom prst="rect">
            <a:avLst/>
          </a:prstGeom>
          <a:solidFill>
            <a:srgbClr val="ECDA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6"/>
                                        </p:tgtEl>
                                        <p:attrNameLst>
                                          <p:attrName>style.visibility</p:attrName>
                                        </p:attrNameLst>
                                      </p:cBhvr>
                                      <p:to>
                                        <p:strVal val="visible"/>
                                      </p:to>
                                    </p:set>
                                    <p:animEffect filter="fade" transition="in">
                                      <p:cBhvr>
                                        <p:cTn dur="1000"/>
                                        <p:tgtEl>
                                          <p:spTgt spid="11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20"/>
          <p:cNvSpPr txBox="1"/>
          <p:nvPr/>
        </p:nvSpPr>
        <p:spPr>
          <a:xfrm>
            <a:off x="4692150" y="270000"/>
            <a:ext cx="4213200" cy="70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3400">
                <a:solidFill>
                  <a:srgbClr val="514A47"/>
                </a:solidFill>
                <a:latin typeface="EB Garamond"/>
                <a:ea typeface="EB Garamond"/>
                <a:cs typeface="EB Garamond"/>
                <a:sym typeface="EB Garamond"/>
              </a:rPr>
              <a:t>4</a:t>
            </a:r>
            <a:r>
              <a:rPr baseline="30000" lang="en-GB" sz="3400">
                <a:solidFill>
                  <a:srgbClr val="514A47"/>
                </a:solidFill>
                <a:latin typeface="EB Garamond"/>
                <a:ea typeface="EB Garamond"/>
                <a:cs typeface="EB Garamond"/>
                <a:sym typeface="EB Garamond"/>
              </a:rPr>
              <a:t>st </a:t>
            </a:r>
            <a:r>
              <a:rPr lang="en-GB" sz="3400">
                <a:solidFill>
                  <a:srgbClr val="514A47"/>
                </a:solidFill>
                <a:latin typeface="EB Garamond"/>
                <a:ea typeface="EB Garamond"/>
                <a:cs typeface="EB Garamond"/>
                <a:sym typeface="EB Garamond"/>
              </a:rPr>
              <a:t>industrial revolution.:</a:t>
            </a:r>
            <a:endParaRPr baseline="30000" sz="3400">
              <a:solidFill>
                <a:srgbClr val="514A47"/>
              </a:solidFill>
              <a:latin typeface="EB Garamond"/>
              <a:ea typeface="EB Garamond"/>
              <a:cs typeface="EB Garamond"/>
              <a:sym typeface="EB Garamond"/>
            </a:endParaRPr>
          </a:p>
        </p:txBody>
      </p:sp>
      <p:sp>
        <p:nvSpPr>
          <p:cNvPr id="124" name="Google Shape;124;p20"/>
          <p:cNvSpPr txBox="1"/>
          <p:nvPr/>
        </p:nvSpPr>
        <p:spPr>
          <a:xfrm>
            <a:off x="4927075" y="1240800"/>
            <a:ext cx="4034700" cy="341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rgbClr val="514A47"/>
                </a:solidFill>
                <a:latin typeface="Raleway Medium"/>
                <a:ea typeface="Raleway Medium"/>
                <a:cs typeface="Raleway Medium"/>
                <a:sym typeface="Raleway Medium"/>
              </a:rPr>
              <a:t>We are now in the fourth industrial revolution, also referred to as Industry 4.0 characterized by increasing </a:t>
            </a:r>
            <a:r>
              <a:rPr b="1" lang="en-GB">
                <a:solidFill>
                  <a:srgbClr val="514A47"/>
                </a:solidFill>
                <a:latin typeface="Raleway"/>
                <a:ea typeface="Raleway"/>
                <a:cs typeface="Raleway"/>
                <a:sym typeface="Raleway"/>
              </a:rPr>
              <a:t>automation</a:t>
            </a:r>
            <a:r>
              <a:rPr lang="en-GB">
                <a:solidFill>
                  <a:srgbClr val="514A47"/>
                </a:solidFill>
                <a:latin typeface="Raleway Medium"/>
                <a:ea typeface="Raleway Medium"/>
                <a:cs typeface="Raleway Medium"/>
                <a:sym typeface="Raleway Medium"/>
              </a:rPr>
              <a:t> &amp; the employment of </a:t>
            </a:r>
            <a:r>
              <a:rPr b="1" lang="en-GB">
                <a:solidFill>
                  <a:srgbClr val="9E9791"/>
                </a:solidFill>
                <a:latin typeface="Raleway"/>
                <a:ea typeface="Raleway"/>
                <a:cs typeface="Raleway"/>
                <a:sym typeface="Raleway"/>
              </a:rPr>
              <a:t>smart machines</a:t>
            </a:r>
            <a:r>
              <a:rPr lang="en-GB">
                <a:solidFill>
                  <a:srgbClr val="514A47"/>
                </a:solidFill>
                <a:latin typeface="Raleway Medium"/>
                <a:ea typeface="Raleway Medium"/>
                <a:cs typeface="Raleway Medium"/>
                <a:sym typeface="Raleway Medium"/>
              </a:rPr>
              <a:t> &amp; </a:t>
            </a:r>
            <a:r>
              <a:rPr b="1" lang="en-GB">
                <a:solidFill>
                  <a:srgbClr val="9E9791"/>
                </a:solidFill>
                <a:latin typeface="Raleway"/>
                <a:ea typeface="Raleway"/>
                <a:cs typeface="Raleway"/>
                <a:sym typeface="Raleway"/>
              </a:rPr>
              <a:t>smart factories</a:t>
            </a:r>
            <a:r>
              <a:rPr lang="en-GB">
                <a:solidFill>
                  <a:srgbClr val="514A47"/>
                </a:solidFill>
                <a:latin typeface="Raleway Medium"/>
                <a:ea typeface="Raleway Medium"/>
                <a:cs typeface="Raleway Medium"/>
                <a:sym typeface="Raleway Medium"/>
              </a:rPr>
              <a:t>, informed data helps to produce goods more efficiently and productively across the value chain. </a:t>
            </a:r>
            <a:r>
              <a:rPr b="1" lang="en-GB">
                <a:solidFill>
                  <a:srgbClr val="514A47"/>
                </a:solidFill>
                <a:latin typeface="Raleway"/>
                <a:ea typeface="Raleway"/>
                <a:cs typeface="Raleway"/>
                <a:sym typeface="Raleway"/>
              </a:rPr>
              <a:t>Flexibility</a:t>
            </a:r>
            <a:r>
              <a:rPr lang="en-GB">
                <a:solidFill>
                  <a:srgbClr val="514A47"/>
                </a:solidFill>
                <a:latin typeface="Raleway Medium"/>
                <a:ea typeface="Raleway Medium"/>
                <a:cs typeface="Raleway Medium"/>
                <a:sym typeface="Raleway Medium"/>
              </a:rPr>
              <a:t> is improved so that manufacturers can better meet customer demands using mass customization — ultimately seeking to achieve efficiency with, in many cases, a lot size of one. By collecting more </a:t>
            </a:r>
            <a:r>
              <a:rPr b="1" lang="en-GB">
                <a:solidFill>
                  <a:srgbClr val="9E9791"/>
                </a:solidFill>
                <a:latin typeface="Raleway"/>
                <a:ea typeface="Raleway"/>
                <a:cs typeface="Raleway"/>
                <a:sym typeface="Raleway"/>
              </a:rPr>
              <a:t>data</a:t>
            </a:r>
            <a:r>
              <a:rPr lang="en-GB">
                <a:solidFill>
                  <a:srgbClr val="514A47"/>
                </a:solidFill>
                <a:latin typeface="Raleway Medium"/>
                <a:ea typeface="Raleway Medium"/>
                <a:cs typeface="Raleway Medium"/>
                <a:sym typeface="Raleway Medium"/>
              </a:rPr>
              <a:t> from the factory floor and combining that with other enterprise operational data, a smart factory can achieve information transparency &amp; better decisions.</a:t>
            </a:r>
            <a:endParaRPr>
              <a:solidFill>
                <a:srgbClr val="514A47"/>
              </a:solidFill>
              <a:latin typeface="Raleway Medium"/>
              <a:ea typeface="Raleway Medium"/>
              <a:cs typeface="Raleway Medium"/>
              <a:sym typeface="Raleway Medium"/>
            </a:endParaRPr>
          </a:p>
        </p:txBody>
      </p:sp>
      <p:pic>
        <p:nvPicPr>
          <p:cNvPr id="125" name="Google Shape;125;p20"/>
          <p:cNvPicPr preferRelativeResize="0"/>
          <p:nvPr/>
        </p:nvPicPr>
        <p:blipFill rotWithShape="1">
          <a:blip r:embed="rId3">
            <a:alphaModFix/>
          </a:blip>
          <a:srcRect b="0" l="0" r="12510" t="0"/>
          <a:stretch/>
        </p:blipFill>
        <p:spPr>
          <a:xfrm>
            <a:off x="-7200" y="1655100"/>
            <a:ext cx="4579200" cy="3488401"/>
          </a:xfrm>
          <a:prstGeom prst="rect">
            <a:avLst/>
          </a:prstGeom>
          <a:noFill/>
          <a:ln>
            <a:noFill/>
          </a:ln>
        </p:spPr>
      </p:pic>
      <p:sp>
        <p:nvSpPr>
          <p:cNvPr id="126" name="Google Shape;126;p20"/>
          <p:cNvSpPr/>
          <p:nvPr/>
        </p:nvSpPr>
        <p:spPr>
          <a:xfrm>
            <a:off x="0" y="0"/>
            <a:ext cx="4579200" cy="1655100"/>
          </a:xfrm>
          <a:prstGeom prst="rect">
            <a:avLst/>
          </a:prstGeom>
          <a:solidFill>
            <a:srgbClr val="ECDA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4"/>
                                        </p:tgtEl>
                                        <p:attrNameLst>
                                          <p:attrName>style.visibility</p:attrName>
                                        </p:attrNameLst>
                                      </p:cBhvr>
                                      <p:to>
                                        <p:strVal val="visible"/>
                                      </p:to>
                                    </p:set>
                                    <p:animEffect filter="fade" transition="in">
                                      <p:cBhvr>
                                        <p:cTn dur="1000"/>
                                        <p:tgtEl>
                                          <p:spTgt spid="12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grpSp>
        <p:nvGrpSpPr>
          <p:cNvPr id="131" name="Google Shape;131;p21"/>
          <p:cNvGrpSpPr/>
          <p:nvPr/>
        </p:nvGrpSpPr>
        <p:grpSpPr>
          <a:xfrm>
            <a:off x="0" y="442800"/>
            <a:ext cx="238500" cy="4257900"/>
            <a:chOff x="0" y="193025"/>
            <a:chExt cx="238500" cy="4257900"/>
          </a:xfrm>
        </p:grpSpPr>
        <p:sp>
          <p:nvSpPr>
            <p:cNvPr id="132" name="Google Shape;132;p21"/>
            <p:cNvSpPr/>
            <p:nvPr/>
          </p:nvSpPr>
          <p:spPr>
            <a:xfrm>
              <a:off x="0" y="193025"/>
              <a:ext cx="238500" cy="2781900"/>
            </a:xfrm>
            <a:prstGeom prst="rect">
              <a:avLst/>
            </a:prstGeom>
            <a:solidFill>
              <a:srgbClr val="ECDA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21"/>
            <p:cNvSpPr/>
            <p:nvPr/>
          </p:nvSpPr>
          <p:spPr>
            <a:xfrm>
              <a:off x="0" y="2974925"/>
              <a:ext cx="238500" cy="1476000"/>
            </a:xfrm>
            <a:prstGeom prst="rect">
              <a:avLst/>
            </a:prstGeom>
            <a:solidFill>
              <a:srgbClr val="9E97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21"/>
            <p:cNvSpPr/>
            <p:nvPr/>
          </p:nvSpPr>
          <p:spPr>
            <a:xfrm>
              <a:off x="0" y="4161100"/>
              <a:ext cx="238500" cy="124800"/>
            </a:xfrm>
            <a:prstGeom prst="rect">
              <a:avLst/>
            </a:prstGeom>
            <a:solidFill>
              <a:srgbClr val="ECE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5" name="Google Shape;135;p21"/>
          <p:cNvSpPr txBox="1"/>
          <p:nvPr/>
        </p:nvSpPr>
        <p:spPr>
          <a:xfrm flipH="1">
            <a:off x="238500" y="1925250"/>
            <a:ext cx="87234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3600">
                <a:solidFill>
                  <a:srgbClr val="514A47"/>
                </a:solidFill>
                <a:latin typeface="Raleway"/>
                <a:ea typeface="Raleway"/>
                <a:cs typeface="Raleway"/>
                <a:sym typeface="Raleway"/>
              </a:rPr>
              <a:t>Industry 4.0 &amp; technologies are changing </a:t>
            </a:r>
            <a:r>
              <a:rPr b="1" lang="en-GB" sz="3600">
                <a:solidFill>
                  <a:srgbClr val="514A47"/>
                </a:solidFill>
                <a:latin typeface="Raleway"/>
                <a:ea typeface="Raleway"/>
                <a:cs typeface="Raleway"/>
                <a:sym typeface="Raleway"/>
              </a:rPr>
              <a:t>the</a:t>
            </a:r>
            <a:r>
              <a:rPr b="1" lang="en-GB" sz="3600">
                <a:solidFill>
                  <a:srgbClr val="514A47"/>
                </a:solidFill>
                <a:latin typeface="Raleway"/>
                <a:ea typeface="Raleway"/>
                <a:cs typeface="Raleway"/>
                <a:sym typeface="Raleway"/>
              </a:rPr>
              <a:t> way of manufacturing.</a:t>
            </a:r>
            <a:endParaRPr b="1" sz="3600">
              <a:solidFill>
                <a:srgbClr val="514A47"/>
              </a:solidFill>
              <a:latin typeface="Raleway"/>
              <a:ea typeface="Raleway"/>
              <a:cs typeface="Raleway"/>
              <a:sym typeface="Raleway"/>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